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FF66"/>
    <a:srgbClr val="66FFFF"/>
    <a:srgbClr val="0066FF"/>
    <a:srgbClr val="0066CC"/>
    <a:srgbClr val="66CCFF"/>
    <a:srgbClr val="6699FF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09" autoAdjust="0"/>
    <p:restoredTop sz="94581" autoAdjust="0"/>
  </p:normalViewPr>
  <p:slideViewPr>
    <p:cSldViewPr snapToGrid="0">
      <p:cViewPr varScale="1">
        <p:scale>
          <a:sx n="85" d="100"/>
          <a:sy n="85" d="100"/>
        </p:scale>
        <p:origin x="-15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1" Type="http://schemas.openxmlformats.org/officeDocument/2006/relationships/package" Target="../embeddings/_____Microsoft_Office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16978584198716E-2"/>
          <c:y val="1.6849341102669987E-2"/>
          <c:w val="0.92883021415801292"/>
          <c:h val="0.828835375232870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год (факт.испол.)</c:v>
                </c:pt>
                <c:pt idx="1">
                  <c:v>плана на 2016 год</c:v>
                </c:pt>
                <c:pt idx="2">
                  <c:v>плана на 2017 год</c:v>
                </c:pt>
                <c:pt idx="3">
                  <c:v>плана на 2018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32292.7</c:v>
                </c:pt>
                <c:pt idx="1">
                  <c:v>26964.6</c:v>
                </c:pt>
                <c:pt idx="2">
                  <c:v>18169.5</c:v>
                </c:pt>
                <c:pt idx="3">
                  <c:v>18542.400000000001</c:v>
                </c:pt>
              </c:numCache>
            </c:numRef>
          </c:val>
        </c:ser>
        <c:dLbls/>
        <c:gapWidth val="207"/>
        <c:axId val="62741120"/>
        <c:axId val="62755200"/>
      </c:barChart>
      <c:catAx>
        <c:axId val="62741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755200"/>
        <c:crosses val="autoZero"/>
        <c:auto val="1"/>
        <c:lblAlgn val="ctr"/>
        <c:lblOffset val="100"/>
      </c:catAx>
      <c:valAx>
        <c:axId val="627552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7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4453568214277954E-2"/>
          <c:w val="0.92034380432755447"/>
          <c:h val="0.765584574470218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тыс.рублях</c:v>
                </c:pt>
              </c:strCache>
            </c:strRef>
          </c:tx>
          <c:explosion val="7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7019233502504781E-2"/>
                  <c:y val="5.49343241543625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823970594344885E-2"/>
                  <c:y val="-5.1963669403529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494948180769266E-2"/>
                  <c:y val="-3.7648491536234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1147,0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9.5320744237711738E-2"/>
                      <c:h val="5.879736257888566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8596197760756172E-2"/>
                  <c:y val="2.46177319176180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31880251985997E-2"/>
                  <c:y val="-3.356122525339031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0596484207871686"/>
                  <c:y val="-7.431777931137702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проч.ненал.дох.</c:v>
                </c:pt>
                <c:pt idx="3">
                  <c:v>Налоги на имущество</c:v>
                </c:pt>
                <c:pt idx="4">
                  <c:v>Гос.пошлина</c:v>
                </c:pt>
                <c:pt idx="5">
                  <c:v>Доходы от исп-ия имущ.</c:v>
                </c:pt>
                <c:pt idx="6">
                  <c:v>Доходы от оказ.пл.усл.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891</c:v>
                </c:pt>
                <c:pt idx="1">
                  <c:v>3191</c:v>
                </c:pt>
                <c:pt idx="2">
                  <c:v>205</c:v>
                </c:pt>
                <c:pt idx="3">
                  <c:v>1147</c:v>
                </c:pt>
                <c:pt idx="4">
                  <c:v>20</c:v>
                </c:pt>
                <c:pt idx="5">
                  <c:v>23</c:v>
                </c:pt>
                <c:pt idx="6">
                  <c:v>949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tx1"/>
                </a:solidFill>
              </a:rPr>
              <a:t>20538,6 тыс. рублях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68650173810172743"/>
          <c:y val="2.4209818426361808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002705087873194E-4"/>
          <c:y val="8.1472340988586384E-2"/>
          <c:w val="0.97342995169082136"/>
          <c:h val="0.76594256755048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тыс.рублях</c:v>
                </c:pt>
              </c:strCache>
            </c:strRef>
          </c:tx>
          <c:spPr>
            <a:solidFill>
              <a:srgbClr val="0066CC"/>
            </a:solidFill>
          </c:spPr>
          <c:dPt>
            <c:idx val="0"/>
            <c:explosion val="21"/>
            <c:spPr>
              <a:solidFill>
                <a:srgbClr val="0066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0066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4197728680465341"/>
                  <c:y val="-0.1056634453717728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043677964167522E-2"/>
                  <c:y val="6.09095409274112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591537476324862E-3"/>
                  <c:y val="-8.5425569458504036E-4"/>
                </c:manualLayout>
              </c:layout>
              <c:showVal val="1"/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межб.трансф.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19386.2</c:v>
                </c:pt>
                <c:pt idx="1">
                  <c:v>400.1</c:v>
                </c:pt>
                <c:pt idx="2">
                  <c:v>752.3</c:v>
                </c:pt>
                <c:pt idx="3">
                  <c:v>0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3.2852676622098231E-2"/>
                  <c:y val="-3.502376234151131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598919872286024E-4"/>
                  <c:y val="-3.91726145590375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90165724627354E-2"/>
                  <c:y val="-3.1108149343247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 доходы</c:v>
                </c:pt>
                <c:pt idx="2">
                  <c:v>Безвоз.поступления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18169.5</c:v>
                </c:pt>
                <c:pt idx="1">
                  <c:v>6004</c:v>
                </c:pt>
                <c:pt idx="2">
                  <c:v>12165.5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5.4433225910303973E-2"/>
                  <c:y val="-3.34880662188941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714861450450398E-2"/>
                  <c:y val="-3.04166739736598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339693199686578E-2"/>
                  <c:y val="-3.1108149343247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всего</c:v>
                </c:pt>
                <c:pt idx="1">
                  <c:v>Налоговые и неналоговые доходы</c:v>
                </c:pt>
                <c:pt idx="2">
                  <c:v>Безвоз.поступления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18542.400000000001</c:v>
                </c:pt>
                <c:pt idx="1">
                  <c:v>6241</c:v>
                </c:pt>
                <c:pt idx="2">
                  <c:v>12301.4</c:v>
                </c:pt>
              </c:numCache>
            </c:numRef>
          </c:val>
        </c:ser>
        <c:dLbls/>
        <c:shape val="box"/>
        <c:axId val="68574592"/>
        <c:axId val="68600960"/>
        <c:axId val="0"/>
      </c:bar3DChart>
      <c:catAx>
        <c:axId val="68574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8600960"/>
        <c:crosses val="autoZero"/>
        <c:auto val="1"/>
        <c:lblAlgn val="ctr"/>
        <c:lblOffset val="100"/>
      </c:catAx>
      <c:valAx>
        <c:axId val="68600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7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86642702270918"/>
          <c:y val="0.90098953471323062"/>
          <c:w val="0.6526149720415384"/>
          <c:h val="8.149861031250617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4506553294256766E-2"/>
          <c:y val="1.6909634169880831E-2"/>
          <c:w val="0.9354934467057433"/>
          <c:h val="0.814166450526110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год (факт.испол.)</c:v>
                </c:pt>
                <c:pt idx="1">
                  <c:v>плана на 2016 год</c:v>
                </c:pt>
                <c:pt idx="2">
                  <c:v>плана на 2017 год</c:v>
                </c:pt>
                <c:pt idx="3">
                  <c:v>плана на 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31400.6</c:v>
                </c:pt>
                <c:pt idx="1">
                  <c:v>26964.6</c:v>
                </c:pt>
                <c:pt idx="2">
                  <c:v>17689.5</c:v>
                </c:pt>
                <c:pt idx="3">
                  <c:v>17562.400000000001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услов.утв.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2"/>
              <c:layout>
                <c:manualLayout>
                  <c:x val="-3.6231884057971024E-3"/>
                  <c:y val="-1.9146984214970311E-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897763578274766E-3"/>
                  <c:y val="-5.5726898462907959E-2"/>
                </c:manualLayout>
              </c:layout>
              <c:dLblPos val="ct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2015 год (факт.испол.)</c:v>
                </c:pt>
                <c:pt idx="1">
                  <c:v>плана на 2016 год</c:v>
                </c:pt>
                <c:pt idx="2">
                  <c:v>плана на 2017 год</c:v>
                </c:pt>
                <c:pt idx="3">
                  <c:v>плана на 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2">
                  <c:v>480</c:v>
                </c:pt>
                <c:pt idx="3">
                  <c:v>980</c:v>
                </c:pt>
              </c:numCache>
            </c:numRef>
          </c:val>
        </c:ser>
        <c:dLbls>
          <c:showVal val="1"/>
        </c:dLbls>
        <c:gapWidth val="80"/>
        <c:overlap val="100"/>
        <c:axId val="77777536"/>
        <c:axId val="77783424"/>
      </c:barChart>
      <c:catAx>
        <c:axId val="77777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7783424"/>
        <c:crosses val="autoZero"/>
        <c:auto val="1"/>
        <c:lblAlgn val="ctr"/>
        <c:lblOffset val="100"/>
      </c:catAx>
      <c:valAx>
        <c:axId val="77783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7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14219,2 </a:t>
            </a:r>
            <a:r>
              <a:rPr lang="ru-RU" dirty="0"/>
              <a:t>тыс.руб.</a:t>
            </a:r>
          </a:p>
        </c:rich>
      </c:tx>
      <c:layout>
        <c:manualLayout>
          <c:xMode val="edge"/>
          <c:yMode val="edge"/>
          <c:x val="3.7134489591919048E-2"/>
          <c:y val="2.2485481010633041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2313187048572134"/>
          <c:y val="0.13914907342756958"/>
          <c:w val="0.35808890183612802"/>
          <c:h val="0.67269139136036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  тыс.руб.</c:v>
                </c:pt>
              </c:strCache>
            </c:strRef>
          </c:tx>
          <c:explosion val="1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4666970976454078E-2"/>
                  <c:y val="-2.1301723745661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902078816234925E-2"/>
                  <c:y val="7.75161570992646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406291604853755E-2"/>
                  <c:y val="8.75999520147596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970111073072391"/>
                  <c:y val="-0.1042385322427846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134657080908381E-2"/>
                  <c:y val="4.056200644491419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058313363003543"/>
                  <c:y val="5.796837662346616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МП "Пожарная безопасность…"</c:v>
                </c:pt>
                <c:pt idx="1">
                  <c:v>МП "Энергосбережение.."</c:v>
                </c:pt>
                <c:pt idx="2">
                  <c:v>МП "Дорожный фонд…"</c:v>
                </c:pt>
                <c:pt idx="3">
                  <c:v>МП "Благоустройство.."</c:v>
                </c:pt>
                <c:pt idx="4">
                  <c:v>МП "Культура…"</c:v>
                </c:pt>
                <c:pt idx="5">
                  <c:v>МП "Физ-ра и спорт…"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3352.9</c:v>
                </c:pt>
                <c:pt idx="1">
                  <c:v>400</c:v>
                </c:pt>
                <c:pt idx="2">
                  <c:v>3878.3</c:v>
                </c:pt>
                <c:pt idx="3">
                  <c:v>1293.5999999999999</c:v>
                </c:pt>
                <c:pt idx="4">
                  <c:v>5193.4000000000005</c:v>
                </c:pt>
                <c:pt idx="5">
                  <c:v>101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643120696869411E-2"/>
          <c:y val="0.76152714406465327"/>
          <c:w val="0.95625965232606802"/>
          <c:h val="0.220961000961083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51736107866681E-2"/>
          <c:y val="2.909409209581152E-2"/>
          <c:w val="0.87055160736143922"/>
          <c:h val="0.7202556594448729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8.4763070532218685E-3"/>
                  <c:y val="-6.4320026740924512E-3"/>
                </c:manualLayout>
              </c:layout>
              <c:showVal val="1"/>
            </c:dLbl>
            <c:dLbl>
              <c:idx val="1"/>
              <c:layout>
                <c:manualLayout>
                  <c:x val="8.4763070532218685E-3"/>
                  <c:y val="-1.2864005348184902E-2"/>
                </c:manualLayout>
              </c:layout>
              <c:showVal val="1"/>
            </c:dLbl>
            <c:dLbl>
              <c:idx val="2"/>
              <c:layout>
                <c:manualLayout>
                  <c:x val="2.225030601470732E-2"/>
                  <c:y val="-6.4320026740924512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500</c:v>
                </c:pt>
                <c:pt idx="2">
                  <c:v>638.6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9.5358454348745594E-3"/>
                  <c:y val="-2.1440008913641505E-3"/>
                </c:manualLayout>
              </c:layout>
              <c:showVal val="1"/>
            </c:dLbl>
            <c:dLbl>
              <c:idx val="1"/>
              <c:layout>
                <c:manualLayout>
                  <c:x val="2.8607536304623794E-2"/>
                  <c:y val="-7.8612457878863896E-17"/>
                </c:manualLayout>
              </c:layout>
              <c:showVal val="1"/>
            </c:dLbl>
            <c:dLbl>
              <c:idx val="2"/>
              <c:layout>
                <c:manualLayout>
                  <c:x val="1.9071690869749119E-2"/>
                  <c:y val="-8.5760035654566802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2"/>
              <c:layout>
                <c:manualLayout>
                  <c:x val="2.0131229251401931E-2"/>
                  <c:y val="-6.4320026740924512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муниципального жилья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200</c:v>
                </c:pt>
              </c:numCache>
            </c:numRef>
          </c:val>
        </c:ser>
        <c:dLbls/>
        <c:shape val="box"/>
        <c:axId val="86030592"/>
        <c:axId val="86179840"/>
        <c:axId val="85529472"/>
      </c:bar3DChart>
      <c:catAx>
        <c:axId val="86030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6179840"/>
        <c:crosses val="autoZero"/>
        <c:auto val="1"/>
        <c:lblAlgn val="ctr"/>
        <c:lblOffset val="100"/>
      </c:catAx>
      <c:valAx>
        <c:axId val="86179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86030592"/>
        <c:crosses val="autoZero"/>
        <c:crossBetween val="between"/>
      </c:valAx>
      <c:serAx>
        <c:axId val="85529472"/>
        <c:scaling>
          <c:orientation val="minMax"/>
        </c:scaling>
        <c:axPos val="b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617984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70411948522781"/>
          <c:y val="0.93666047382419715"/>
          <c:w val="0.28147137677919026"/>
          <c:h val="5.047552082761811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683D7-6067-4B65-B160-8722A610626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0"/>
      <dgm:spPr/>
    </dgm:pt>
    <dgm:pt modelId="{01C3E3FF-9955-4615-B95B-5C1AA945ED3C}" type="pres">
      <dgm:prSet presAssocID="{A42683D7-6067-4B65-B160-8722A6106260}" presName="linearFlow" presStyleCnt="0">
        <dgm:presLayoutVars>
          <dgm:dir/>
          <dgm:resizeHandles val="exact"/>
        </dgm:presLayoutVars>
      </dgm:prSet>
      <dgm:spPr/>
    </dgm:pt>
  </dgm:ptLst>
  <dgm:cxnLst>
    <dgm:cxn modelId="{97A7E09E-B5D1-4C16-B40B-E602CBE9C8D6}" type="presOf" srcId="{A42683D7-6067-4B65-B160-8722A6106260}" destId="{01C3E3FF-9955-4615-B95B-5C1AA945ED3C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3B93-1738-4927-B726-9CF319452E1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55961-E21C-415E-85B6-15BBB7E46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35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5961-E21C-415E-85B6-15BBB7E4608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61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5961-E21C-415E-85B6-15BBB7E4608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55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7B6817-5B9D-4243-8F92-EB30D5EEF76C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8D0C61-5A6A-495D-A332-1E09F83E9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894" y="771181"/>
            <a:ext cx="10168569" cy="467115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Ошибского сельского поселения на 2016 год и на плановый период 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6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830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3275"/>
          </a:xfrm>
        </p:spPr>
        <p:txBody>
          <a:bodyPr>
            <a:normAutofit fontScale="90000"/>
          </a:bodyPr>
          <a:lstStyle/>
          <a:p>
            <a:pPr algn="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xmlns="" val="1700549041"/>
              </p:ext>
            </p:extLst>
          </p:nvPr>
        </p:nvGraphicFramePr>
        <p:xfrm>
          <a:off x="0" y="719668"/>
          <a:ext cx="11986352" cy="592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04471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3353029"/>
              </p:ext>
            </p:extLst>
          </p:nvPr>
        </p:nvGraphicFramePr>
        <p:xfrm>
          <a:off x="794657" y="2884713"/>
          <a:ext cx="10363200" cy="306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68"/>
                <a:gridCol w="2075524"/>
                <a:gridCol w="2075524"/>
                <a:gridCol w="3152284"/>
              </a:tblGrid>
              <a:tr h="439312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274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5193,4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3482,3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3482,3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10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3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946" y="669074"/>
            <a:ext cx="10355855" cy="7491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направления расходов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373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7135841"/>
              </p:ext>
            </p:extLst>
          </p:nvPr>
        </p:nvGraphicFramePr>
        <p:xfrm>
          <a:off x="838200" y="980502"/>
          <a:ext cx="10515600" cy="564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497"/>
            <a:ext cx="11353800" cy="1121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БЮДЖЕТА, в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633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126085"/>
              </p:ext>
            </p:extLst>
          </p:nvPr>
        </p:nvGraphicFramePr>
        <p:xfrm>
          <a:off x="393701" y="1012370"/>
          <a:ext cx="11624128" cy="565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1130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12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8746492"/>
              </p:ext>
            </p:extLst>
          </p:nvPr>
        </p:nvGraphicFramePr>
        <p:xfrm>
          <a:off x="677864" y="1320800"/>
          <a:ext cx="10269537" cy="533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2016 год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198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3781907"/>
              </p:ext>
            </p:extLst>
          </p:nvPr>
        </p:nvGraphicFramePr>
        <p:xfrm>
          <a:off x="152401" y="812800"/>
          <a:ext cx="11315699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099800" cy="812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на 2017-2018 годы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61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3164164"/>
              </p:ext>
            </p:extLst>
          </p:nvPr>
        </p:nvGraphicFramePr>
        <p:xfrm>
          <a:off x="1" y="1181100"/>
          <a:ext cx="119253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2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2016-2018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878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3714309"/>
              </p:ext>
            </p:extLst>
          </p:nvPr>
        </p:nvGraphicFramePr>
        <p:xfrm>
          <a:off x="1162050" y="2674938"/>
          <a:ext cx="9879013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668" y="630009"/>
            <a:ext cx="9364337" cy="6349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2016-2018 годы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193311"/>
              </p:ext>
            </p:extLst>
          </p:nvPr>
        </p:nvGraphicFramePr>
        <p:xfrm>
          <a:off x="1132114" y="2906486"/>
          <a:ext cx="10406742" cy="327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652"/>
                <a:gridCol w="2110652"/>
                <a:gridCol w="2110652"/>
                <a:gridCol w="4074786"/>
              </a:tblGrid>
              <a:tr h="1030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29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14219,2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10877,6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11010,6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29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12745,4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7291,9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7531,8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2288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9753339"/>
              </p:ext>
            </p:extLst>
          </p:nvPr>
        </p:nvGraphicFramePr>
        <p:xfrm>
          <a:off x="114300" y="645102"/>
          <a:ext cx="11404600" cy="621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300" y="0"/>
            <a:ext cx="10515600" cy="7467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поселения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125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2977371"/>
              </p:ext>
            </p:extLst>
          </p:nvPr>
        </p:nvGraphicFramePr>
        <p:xfrm>
          <a:off x="270984" y="665895"/>
          <a:ext cx="11709400" cy="518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989"/>
                <a:gridCol w="1887311"/>
                <a:gridCol w="1651000"/>
                <a:gridCol w="1689100"/>
              </a:tblGrid>
              <a:tr h="522825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автомобильных дорог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мостов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тротуаров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дорог в населенных пунктах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дорог между населенными пунктами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Паспортизация дорог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3878,29887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3351,29887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3484,29887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поселения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081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807</TotalTime>
  <Words>178</Words>
  <Application>Microsoft Office PowerPoint</Application>
  <PresentationFormat>Произвольный</PresentationFormat>
  <Paragraphs>102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Бюджет Ошибского сельского поселения на 2016 год и на плановый период 2017 и 2018 годов</vt:lpstr>
      <vt:lpstr>ДОХОДЫ БЮДЖЕТА, в тыс.руб.</vt:lpstr>
      <vt:lpstr>Налоговые и неналоговые доходы  на 2016 год </vt:lpstr>
      <vt:lpstr>Безвозмездные поступления на 2016 год</vt:lpstr>
      <vt:lpstr>Доходы бюджета на 2017-2018 годы</vt:lpstr>
      <vt:lpstr>Расходы бюджета поселения  на 2016-2018 годы, тыс.руб.</vt:lpstr>
      <vt:lpstr>Структура расходов на 2016-2018 годы</vt:lpstr>
      <vt:lpstr>Муниципальные программы поселения</vt:lpstr>
      <vt:lpstr>Дорожный фонд поселения</vt:lpstr>
      <vt:lpstr>Жилищно-коммунальное хозяйство</vt:lpstr>
      <vt:lpstr>Социальные направления расходов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Степановского сельского поселения на 2017 год и на плановый период 2018 и 2019 годов</dc:title>
  <dc:creator>Matrix</dc:creator>
  <cp:lastModifiedBy>User</cp:lastModifiedBy>
  <cp:revision>72</cp:revision>
  <dcterms:created xsi:type="dcterms:W3CDTF">2016-11-23T05:04:18Z</dcterms:created>
  <dcterms:modified xsi:type="dcterms:W3CDTF">2017-03-28T10:10:48Z</dcterms:modified>
</cp:coreProperties>
</file>