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02" y="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User\&#1056;&#1072;&#1073;&#1086;&#1095;&#1080;&#1081;%20&#1089;&#1090;&#1086;&#1083;\&#1044;&#1086;&#1093;&#1086;&#1076;&#1099;.xlsx" TargetMode="External"/><Relationship Id="rId1" Type="http://schemas.openxmlformats.org/officeDocument/2006/relationships/image" Target="../media/image5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74;&#1077;&#1076;&#1086;&#1084;&#1089;&#1090;&#1074;&#1072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User\&#1056;&#1072;&#1073;&#1086;&#1095;&#1080;&#1081;%20&#1089;&#1090;&#1086;&#1083;\dat_146235759595.xls" TargetMode="External"/><Relationship Id="rId1" Type="http://schemas.openxmlformats.org/officeDocument/2006/relationships/image" Target="../media/image7.jpeg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User\&#1056;&#1072;&#1073;&#1086;&#1095;&#1080;&#1081;%20&#1089;&#1090;&#1086;&#1083;\dat_1462356698544.xls" TargetMode="External"/><Relationship Id="rId1" Type="http://schemas.openxmlformats.org/officeDocument/2006/relationships/image" Target="../media/image8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blipFill>
          <a:blip xmlns:r="http://schemas.openxmlformats.org/officeDocument/2006/relationships" r:embed="rId1"/>
          <a:tile tx="0" ty="0" sx="100000" sy="100000" flip="none" algn="tl"/>
        </a:blipFill>
      </c:spPr>
    </c:sideWall>
    <c:backWall>
      <c:spPr>
        <a:blipFill>
          <a:blip xmlns:r="http://schemas.openxmlformats.org/officeDocument/2006/relationships" r:embed="rId1"/>
          <a:tile tx="0" ty="0" sx="100000" sy="100000" flip="none" algn="tl"/>
        </a:blip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Лист2!$A$4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cat>
            <c:numRef>
              <c:f>Лист2!$B$3:$K$3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Лист2!$B$4:$K$4</c:f>
              <c:numCache>
                <c:formatCode>0.00000</c:formatCode>
                <c:ptCount val="10"/>
                <c:pt idx="0">
                  <c:v>530.26</c:v>
                </c:pt>
                <c:pt idx="1">
                  <c:v>836.3</c:v>
                </c:pt>
                <c:pt idx="2">
                  <c:v>932</c:v>
                </c:pt>
                <c:pt idx="3">
                  <c:v>3014.96</c:v>
                </c:pt>
                <c:pt idx="4">
                  <c:v>3183.69308</c:v>
                </c:pt>
                <c:pt idx="5">
                  <c:v>3034.7723999999998</c:v>
                </c:pt>
                <c:pt idx="6">
                  <c:v>2255.4709800000001</c:v>
                </c:pt>
                <c:pt idx="7">
                  <c:v>2566.96587</c:v>
                </c:pt>
                <c:pt idx="8">
                  <c:v>5117.2507099999993</c:v>
                </c:pt>
                <c:pt idx="9" formatCode="General">
                  <c:v>6015.5079300000007</c:v>
                </c:pt>
              </c:numCache>
            </c:numRef>
          </c:val>
        </c:ser>
        <c:ser>
          <c:idx val="1"/>
          <c:order val="1"/>
          <c:tx>
            <c:strRef>
              <c:f>Лист2!$A$5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cat>
            <c:numRef>
              <c:f>Лист2!$B$3:$K$3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Лист2!$B$5:$K$5</c:f>
              <c:numCache>
                <c:formatCode>0.00000</c:formatCode>
                <c:ptCount val="10"/>
                <c:pt idx="0">
                  <c:v>3408.14</c:v>
                </c:pt>
                <c:pt idx="1">
                  <c:v>11408.8</c:v>
                </c:pt>
                <c:pt idx="2">
                  <c:v>15526.08</c:v>
                </c:pt>
                <c:pt idx="3">
                  <c:v>10146.75</c:v>
                </c:pt>
                <c:pt idx="4">
                  <c:v>10675.088460000004</c:v>
                </c:pt>
                <c:pt idx="5">
                  <c:v>14142.092210000004</c:v>
                </c:pt>
                <c:pt idx="6">
                  <c:v>16990.442999999999</c:v>
                </c:pt>
                <c:pt idx="7">
                  <c:v>24090.33078</c:v>
                </c:pt>
                <c:pt idx="8">
                  <c:v>24320.691999999992</c:v>
                </c:pt>
                <c:pt idx="9" formatCode="General">
                  <c:v>26277.17775999997</c:v>
                </c:pt>
              </c:numCache>
            </c:numRef>
          </c:val>
        </c:ser>
        <c:ser>
          <c:idx val="2"/>
          <c:order val="2"/>
          <c:tx>
            <c:strRef>
              <c:f>Лист2!$A$6</c:f>
              <c:strCache>
                <c:ptCount val="1"/>
                <c:pt idx="0">
                  <c:v>Доходы от предпринимательской и иной приносящей доход деятельности</c:v>
                </c:pt>
              </c:strCache>
            </c:strRef>
          </c:tx>
          <c:cat>
            <c:numRef>
              <c:f>Лист2!$B$3:$K$3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Лист2!$B$6:$K$6</c:f>
              <c:numCache>
                <c:formatCode>0.00000</c:formatCode>
                <c:ptCount val="10"/>
                <c:pt idx="0">
                  <c:v>203.1</c:v>
                </c:pt>
                <c:pt idx="1">
                  <c:v>225.7</c:v>
                </c:pt>
                <c:pt idx="2">
                  <c:v>171</c:v>
                </c:pt>
                <c:pt idx="3">
                  <c:v>164.99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hape val="cylinder"/>
        <c:axId val="59826176"/>
        <c:axId val="59827712"/>
        <c:axId val="0"/>
      </c:bar3DChart>
      <c:catAx>
        <c:axId val="59826176"/>
        <c:scaling>
          <c:orientation val="minMax"/>
        </c:scaling>
        <c:axPos val="b"/>
        <c:numFmt formatCode="General" sourceLinked="1"/>
        <c:tickLblPos val="nextTo"/>
        <c:crossAx val="59827712"/>
        <c:crosses val="autoZero"/>
        <c:auto val="1"/>
        <c:lblAlgn val="ctr"/>
        <c:lblOffset val="100"/>
      </c:catAx>
      <c:valAx>
        <c:axId val="598277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Monotype Corsiva" pitchFamily="66" charset="0"/>
                  </a:defRPr>
                </a:pPr>
                <a:r>
                  <a:rPr lang="ru-RU">
                    <a:latin typeface="Monotype Corsiva" pitchFamily="66" charset="0"/>
                  </a:rPr>
                  <a:t>Сумма, тыс. рублей</a:t>
                </a:r>
              </a:p>
            </c:rich>
          </c:tx>
          <c:layout/>
        </c:title>
        <c:numFmt formatCode="0.00000" sourceLinked="1"/>
        <c:tickLblPos val="nextTo"/>
        <c:crossAx val="598261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506962048995224"/>
          <c:y val="0.85005487950370084"/>
          <c:w val="0.60986075902009573"/>
          <c:h val="0.13740593554332436"/>
        </c:manualLayout>
      </c:layout>
      <c:txPr>
        <a:bodyPr/>
        <a:lstStyle/>
        <a:p>
          <a:pPr>
            <a:defRPr>
              <a:latin typeface="Monotype Corsiva" pitchFamily="66" charset="0"/>
            </a:defRPr>
          </a:pPr>
          <a:endParaRPr lang="ru-RU"/>
        </a:p>
      </c:txPr>
    </c:legend>
    <c:plotVisOnly val="1"/>
  </c:chart>
  <c:spPr>
    <a:ln>
      <a:noFill/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solidFill>
          <a:schemeClr val="tx2">
            <a:lumMod val="20000"/>
            <a:lumOff val="80000"/>
          </a:schemeClr>
        </a:solidFill>
      </c:spPr>
    </c:sideWall>
    <c:backWall>
      <c:spPr>
        <a:solidFill>
          <a:schemeClr val="tx2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Лист1!$C$4</c:f>
              <c:strCache>
                <c:ptCount val="1"/>
                <c:pt idx="0">
                  <c:v>Всего расходов</c:v>
                </c:pt>
              </c:strCache>
            </c:strRef>
          </c:tx>
          <c:dLbls>
            <c:dLbl>
              <c:idx val="7"/>
              <c:layout>
                <c:manualLayout>
                  <c:x val="0"/>
                  <c:y val="0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multiLvlStrRef>
              <c:f>Лист1!$D$2:$N$3</c:f>
              <c:multiLvlStrCache>
                <c:ptCount val="10"/>
                <c:lvl>
                  <c:pt idx="0">
                    <c:v>2006 год</c:v>
                  </c:pt>
                  <c:pt idx="1">
                    <c:v>2007 год</c:v>
                  </c:pt>
                  <c:pt idx="2">
                    <c:v>2008 год</c:v>
                  </c:pt>
                  <c:pt idx="3">
                    <c:v>2009 год</c:v>
                  </c:pt>
                  <c:pt idx="4">
                    <c:v>2010 год</c:v>
                  </c:pt>
                  <c:pt idx="5">
                    <c:v>2011 год</c:v>
                  </c:pt>
                  <c:pt idx="6">
                    <c:v>2012 год</c:v>
                  </c:pt>
                  <c:pt idx="7">
                    <c:v>2013 год</c:v>
                  </c:pt>
                  <c:pt idx="8">
                    <c:v>2014 год</c:v>
                  </c:pt>
                  <c:pt idx="9">
                    <c:v>2015 год</c:v>
                  </c:pt>
                </c:lvl>
                <c:lvl>
                  <c:pt idx="0">
                    <c:v>Кассовые расходы за</c:v>
                  </c:pt>
                </c:lvl>
              </c:multiLvlStrCache>
            </c:multiLvlStrRef>
          </c:cat>
          <c:val>
            <c:numRef>
              <c:f>Лист1!$D$4:$N$4</c:f>
            </c:numRef>
          </c:val>
        </c:ser>
        <c:ser>
          <c:idx val="1"/>
          <c:order val="1"/>
          <c:tx>
            <c:strRef>
              <c:f>Лист1!$C$5</c:f>
              <c:strCache>
                <c:ptCount val="1"/>
                <c:pt idx="0">
                  <c:v>в том числе:</c:v>
                </c:pt>
              </c:strCache>
            </c:strRef>
          </c:tx>
          <c:cat>
            <c:multiLvlStrRef>
              <c:f>Лист1!$D$2:$N$3</c:f>
              <c:multiLvlStrCache>
                <c:ptCount val="10"/>
                <c:lvl>
                  <c:pt idx="0">
                    <c:v>2006 год</c:v>
                  </c:pt>
                  <c:pt idx="1">
                    <c:v>2007 год</c:v>
                  </c:pt>
                  <c:pt idx="2">
                    <c:v>2008 год</c:v>
                  </c:pt>
                  <c:pt idx="3">
                    <c:v>2009 год</c:v>
                  </c:pt>
                  <c:pt idx="4">
                    <c:v>2010 год</c:v>
                  </c:pt>
                  <c:pt idx="5">
                    <c:v>2011 год</c:v>
                  </c:pt>
                  <c:pt idx="6">
                    <c:v>2012 год</c:v>
                  </c:pt>
                  <c:pt idx="7">
                    <c:v>2013 год</c:v>
                  </c:pt>
                  <c:pt idx="8">
                    <c:v>2014 год</c:v>
                  </c:pt>
                  <c:pt idx="9">
                    <c:v>2015 год</c:v>
                  </c:pt>
                </c:lvl>
                <c:lvl>
                  <c:pt idx="0">
                    <c:v>Кассовые расходы за</c:v>
                  </c:pt>
                </c:lvl>
              </c:multiLvlStrCache>
            </c:multiLvlStrRef>
          </c:cat>
          <c:val>
            <c:numRef>
              <c:f>Лист1!$D$5:$N$5</c:f>
            </c:numRef>
          </c:val>
        </c:ser>
        <c:ser>
          <c:idx val="2"/>
          <c:order val="2"/>
          <c:tx>
            <c:strRef>
              <c:f>Лист1!$C$6</c:f>
              <c:strCache>
                <c:ptCount val="1"/>
                <c:pt idx="0">
                  <c:v>Администрация Ошибского сельского поселения</c:v>
                </c:pt>
              </c:strCache>
            </c:strRef>
          </c:tx>
          <c:cat>
            <c:multiLvlStrRef>
              <c:f>Лист1!$D$2:$N$3</c:f>
              <c:multiLvlStrCache>
                <c:ptCount val="10"/>
                <c:lvl>
                  <c:pt idx="0">
                    <c:v>2006 год</c:v>
                  </c:pt>
                  <c:pt idx="1">
                    <c:v>2007 год</c:v>
                  </c:pt>
                  <c:pt idx="2">
                    <c:v>2008 год</c:v>
                  </c:pt>
                  <c:pt idx="3">
                    <c:v>2009 год</c:v>
                  </c:pt>
                  <c:pt idx="4">
                    <c:v>2010 год</c:v>
                  </c:pt>
                  <c:pt idx="5">
                    <c:v>2011 год</c:v>
                  </c:pt>
                  <c:pt idx="6">
                    <c:v>2012 год</c:v>
                  </c:pt>
                  <c:pt idx="7">
                    <c:v>2013 год</c:v>
                  </c:pt>
                  <c:pt idx="8">
                    <c:v>2014 год</c:v>
                  </c:pt>
                  <c:pt idx="9">
                    <c:v>2015 год</c:v>
                  </c:pt>
                </c:lvl>
                <c:lvl>
                  <c:pt idx="0">
                    <c:v>Кассовые расходы за</c:v>
                  </c:pt>
                </c:lvl>
              </c:multiLvlStrCache>
            </c:multiLvlStrRef>
          </c:cat>
          <c:val>
            <c:numRef>
              <c:f>Лист1!$D$6:$N$6</c:f>
              <c:numCache>
                <c:formatCode>0.00000</c:formatCode>
                <c:ptCount val="10"/>
                <c:pt idx="0">
                  <c:v>3637.4</c:v>
                </c:pt>
                <c:pt idx="1">
                  <c:v>8641.2999999999865</c:v>
                </c:pt>
                <c:pt idx="2">
                  <c:v>11138.6</c:v>
                </c:pt>
                <c:pt idx="3">
                  <c:v>7285.3</c:v>
                </c:pt>
                <c:pt idx="4">
                  <c:v>11132.941510000002</c:v>
                </c:pt>
                <c:pt idx="5">
                  <c:v>15408.338619999988</c:v>
                </c:pt>
                <c:pt idx="6">
                  <c:v>19407.820039999973</c:v>
                </c:pt>
                <c:pt idx="7">
                  <c:v>23820.154490000001</c:v>
                </c:pt>
                <c:pt idx="8">
                  <c:v>12200.086590000001</c:v>
                </c:pt>
                <c:pt idx="9" formatCode="General">
                  <c:v>14226.53233</c:v>
                </c:pt>
              </c:numCache>
            </c:numRef>
          </c:val>
        </c:ser>
        <c:ser>
          <c:idx val="3"/>
          <c:order val="3"/>
          <c:tx>
            <c:strRef>
              <c:f>Лист1!$C$7</c:f>
              <c:strCache>
                <c:ptCount val="1"/>
                <c:pt idx="0">
                  <c:v>в том числе:</c:v>
                </c:pt>
              </c:strCache>
            </c:strRef>
          </c:tx>
          <c:cat>
            <c:multiLvlStrRef>
              <c:f>Лист1!$D$2:$N$3</c:f>
              <c:multiLvlStrCache>
                <c:ptCount val="10"/>
                <c:lvl>
                  <c:pt idx="0">
                    <c:v>2006 год</c:v>
                  </c:pt>
                  <c:pt idx="1">
                    <c:v>2007 год</c:v>
                  </c:pt>
                  <c:pt idx="2">
                    <c:v>2008 год</c:v>
                  </c:pt>
                  <c:pt idx="3">
                    <c:v>2009 год</c:v>
                  </c:pt>
                  <c:pt idx="4">
                    <c:v>2010 год</c:v>
                  </c:pt>
                  <c:pt idx="5">
                    <c:v>2011 год</c:v>
                  </c:pt>
                  <c:pt idx="6">
                    <c:v>2012 год</c:v>
                  </c:pt>
                  <c:pt idx="7">
                    <c:v>2013 год</c:v>
                  </c:pt>
                  <c:pt idx="8">
                    <c:v>2014 год</c:v>
                  </c:pt>
                  <c:pt idx="9">
                    <c:v>2015 год</c:v>
                  </c:pt>
                </c:lvl>
                <c:lvl>
                  <c:pt idx="0">
                    <c:v>Кассовые расходы за</c:v>
                  </c:pt>
                </c:lvl>
              </c:multiLvlStrCache>
            </c:multiLvlStrRef>
          </c:cat>
          <c:val>
            <c:numRef>
              <c:f>Лист1!$D$7:$N$7</c:f>
            </c:numRef>
          </c:val>
        </c:ser>
        <c:ser>
          <c:idx val="4"/>
          <c:order val="4"/>
          <c:tx>
            <c:strRef>
              <c:f>Лист1!$C$8</c:f>
              <c:strCache>
                <c:ptCount val="1"/>
                <c:pt idx="0">
                  <c:v>МАУ "Ошибский сельский культурно-досуговый центр" </c:v>
                </c:pt>
              </c:strCache>
            </c:strRef>
          </c:tx>
          <c:cat>
            <c:multiLvlStrRef>
              <c:f>Лист1!$D$2:$N$3</c:f>
              <c:multiLvlStrCache>
                <c:ptCount val="10"/>
                <c:lvl>
                  <c:pt idx="0">
                    <c:v>2006 год</c:v>
                  </c:pt>
                  <c:pt idx="1">
                    <c:v>2007 год</c:v>
                  </c:pt>
                  <c:pt idx="2">
                    <c:v>2008 год</c:v>
                  </c:pt>
                  <c:pt idx="3">
                    <c:v>2009 год</c:v>
                  </c:pt>
                  <c:pt idx="4">
                    <c:v>2010 год</c:v>
                  </c:pt>
                  <c:pt idx="5">
                    <c:v>2011 год</c:v>
                  </c:pt>
                  <c:pt idx="6">
                    <c:v>2012 год</c:v>
                  </c:pt>
                  <c:pt idx="7">
                    <c:v>2013 год</c:v>
                  </c:pt>
                  <c:pt idx="8">
                    <c:v>2014 год</c:v>
                  </c:pt>
                  <c:pt idx="9">
                    <c:v>2015 год</c:v>
                  </c:pt>
                </c:lvl>
                <c:lvl>
                  <c:pt idx="0">
                    <c:v>Кассовые расходы за</c:v>
                  </c:pt>
                </c:lvl>
              </c:multiLvlStrCache>
            </c:multiLvlStrRef>
          </c:cat>
          <c:val>
            <c:numRef>
              <c:f>Лист1!$D$8:$N$8</c:f>
            </c:numRef>
          </c:val>
        </c:ser>
        <c:ser>
          <c:idx val="5"/>
          <c:order val="5"/>
          <c:tx>
            <c:strRef>
              <c:f>Лист1!$C$9</c:f>
              <c:strCache>
                <c:ptCount val="1"/>
                <c:pt idx="0">
                  <c:v>МАУ "Ошибская сельская библиотека" </c:v>
                </c:pt>
              </c:strCache>
            </c:strRef>
          </c:tx>
          <c:cat>
            <c:multiLvlStrRef>
              <c:f>Лист1!$D$2:$N$3</c:f>
              <c:multiLvlStrCache>
                <c:ptCount val="10"/>
                <c:lvl>
                  <c:pt idx="0">
                    <c:v>2006 год</c:v>
                  </c:pt>
                  <c:pt idx="1">
                    <c:v>2007 год</c:v>
                  </c:pt>
                  <c:pt idx="2">
                    <c:v>2008 год</c:v>
                  </c:pt>
                  <c:pt idx="3">
                    <c:v>2009 год</c:v>
                  </c:pt>
                  <c:pt idx="4">
                    <c:v>2010 год</c:v>
                  </c:pt>
                  <c:pt idx="5">
                    <c:v>2011 год</c:v>
                  </c:pt>
                  <c:pt idx="6">
                    <c:v>2012 год</c:v>
                  </c:pt>
                  <c:pt idx="7">
                    <c:v>2013 год</c:v>
                  </c:pt>
                  <c:pt idx="8">
                    <c:v>2014 год</c:v>
                  </c:pt>
                  <c:pt idx="9">
                    <c:v>2015 год</c:v>
                  </c:pt>
                </c:lvl>
                <c:lvl>
                  <c:pt idx="0">
                    <c:v>Кассовые расходы за</c:v>
                  </c:pt>
                </c:lvl>
              </c:multiLvlStrCache>
            </c:multiLvlStrRef>
          </c:cat>
          <c:val>
            <c:numRef>
              <c:f>Лист1!$D$9:$N$9</c:f>
            </c:numRef>
          </c:val>
        </c:ser>
        <c:ser>
          <c:idx val="6"/>
          <c:order val="6"/>
          <c:tx>
            <c:strRef>
              <c:f>Лист1!$C$10</c:f>
              <c:strCache>
                <c:ptCount val="1"/>
                <c:pt idx="0">
                  <c:v>Финансовый отдел администрации Ошибского сельского поселения</c:v>
                </c:pt>
              </c:strCache>
            </c:strRef>
          </c:tx>
          <c:cat>
            <c:multiLvlStrRef>
              <c:f>Лист1!$D$2:$N$3</c:f>
              <c:multiLvlStrCache>
                <c:ptCount val="10"/>
                <c:lvl>
                  <c:pt idx="0">
                    <c:v>2006 год</c:v>
                  </c:pt>
                  <c:pt idx="1">
                    <c:v>2007 год</c:v>
                  </c:pt>
                  <c:pt idx="2">
                    <c:v>2008 год</c:v>
                  </c:pt>
                  <c:pt idx="3">
                    <c:v>2009 год</c:v>
                  </c:pt>
                  <c:pt idx="4">
                    <c:v>2010 год</c:v>
                  </c:pt>
                  <c:pt idx="5">
                    <c:v>2011 год</c:v>
                  </c:pt>
                  <c:pt idx="6">
                    <c:v>2012 год</c:v>
                  </c:pt>
                  <c:pt idx="7">
                    <c:v>2013 год</c:v>
                  </c:pt>
                  <c:pt idx="8">
                    <c:v>2014 год</c:v>
                  </c:pt>
                  <c:pt idx="9">
                    <c:v>2015 год</c:v>
                  </c:pt>
                </c:lvl>
                <c:lvl>
                  <c:pt idx="0">
                    <c:v>Кассовые расходы за</c:v>
                  </c:pt>
                </c:lvl>
              </c:multiLvlStrCache>
            </c:multiLvlStrRef>
          </c:cat>
          <c:val>
            <c:numRef>
              <c:f>Лист1!$D$10:$N$10</c:f>
              <c:numCache>
                <c:formatCode>0.00000</c:formatCode>
                <c:ptCount val="10"/>
                <c:pt idx="0">
                  <c:v>436.3</c:v>
                </c:pt>
                <c:pt idx="1">
                  <c:v>770.5</c:v>
                </c:pt>
                <c:pt idx="2">
                  <c:v>775.5</c:v>
                </c:pt>
                <c:pt idx="3">
                  <c:v>790.8</c:v>
                </c:pt>
                <c:pt idx="4">
                  <c:v>837.09899000000053</c:v>
                </c:pt>
                <c:pt idx="5">
                  <c:v>877.03217999999947</c:v>
                </c:pt>
                <c:pt idx="6">
                  <c:v>959.37896000000001</c:v>
                </c:pt>
                <c:pt idx="7">
                  <c:v>951.37471000000005</c:v>
                </c:pt>
                <c:pt idx="8">
                  <c:v>1192.92346</c:v>
                </c:pt>
                <c:pt idx="9" formatCode="General">
                  <c:v>1285.7621799999999</c:v>
                </c:pt>
              </c:numCache>
            </c:numRef>
          </c:val>
        </c:ser>
        <c:ser>
          <c:idx val="7"/>
          <c:order val="7"/>
          <c:tx>
            <c:strRef>
              <c:f>Лист1!$C$11</c:f>
              <c:strCache>
                <c:ptCount val="1"/>
                <c:pt idx="0">
                  <c:v>МКУ "Ошибский сельский культурно-досуговый центр"</c:v>
                </c:pt>
              </c:strCache>
            </c:strRef>
          </c:tx>
          <c:cat>
            <c:multiLvlStrRef>
              <c:f>Лист1!$D$2:$N$3</c:f>
              <c:multiLvlStrCache>
                <c:ptCount val="10"/>
                <c:lvl>
                  <c:pt idx="0">
                    <c:v>2006 год</c:v>
                  </c:pt>
                  <c:pt idx="1">
                    <c:v>2007 год</c:v>
                  </c:pt>
                  <c:pt idx="2">
                    <c:v>2008 год</c:v>
                  </c:pt>
                  <c:pt idx="3">
                    <c:v>2009 год</c:v>
                  </c:pt>
                  <c:pt idx="4">
                    <c:v>2010 год</c:v>
                  </c:pt>
                  <c:pt idx="5">
                    <c:v>2011 год</c:v>
                  </c:pt>
                  <c:pt idx="6">
                    <c:v>2012 год</c:v>
                  </c:pt>
                  <c:pt idx="7">
                    <c:v>2013 год</c:v>
                  </c:pt>
                  <c:pt idx="8">
                    <c:v>2014 год</c:v>
                  </c:pt>
                  <c:pt idx="9">
                    <c:v>2015 год</c:v>
                  </c:pt>
                </c:lvl>
                <c:lvl>
                  <c:pt idx="0">
                    <c:v>Кассовые расходы за</c:v>
                  </c:pt>
                </c:lvl>
              </c:multiLvlStrCache>
            </c:multiLvlStrRef>
          </c:cat>
          <c:val>
            <c:numRef>
              <c:f>Лист1!$D$11:$N$11</c:f>
              <c:numCache>
                <c:formatCode>0.00000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5154.0677300000007</c:v>
                </c:pt>
                <c:pt idx="9" formatCode="General">
                  <c:v>5881.9878199999985</c:v>
                </c:pt>
              </c:numCache>
            </c:numRef>
          </c:val>
        </c:ser>
        <c:ser>
          <c:idx val="8"/>
          <c:order val="8"/>
          <c:tx>
            <c:strRef>
              <c:f>Лист1!$C$12</c:f>
              <c:strCache>
                <c:ptCount val="1"/>
                <c:pt idx="0">
                  <c:v>МКУ "Сервисный центр Ошибского сельского поселения"</c:v>
                </c:pt>
              </c:strCache>
            </c:strRef>
          </c:tx>
          <c:cat>
            <c:multiLvlStrRef>
              <c:f>Лист1!$D$2:$N$3</c:f>
              <c:multiLvlStrCache>
                <c:ptCount val="10"/>
                <c:lvl>
                  <c:pt idx="0">
                    <c:v>2006 год</c:v>
                  </c:pt>
                  <c:pt idx="1">
                    <c:v>2007 год</c:v>
                  </c:pt>
                  <c:pt idx="2">
                    <c:v>2008 год</c:v>
                  </c:pt>
                  <c:pt idx="3">
                    <c:v>2009 год</c:v>
                  </c:pt>
                  <c:pt idx="4">
                    <c:v>2010 год</c:v>
                  </c:pt>
                  <c:pt idx="5">
                    <c:v>2011 год</c:v>
                  </c:pt>
                  <c:pt idx="6">
                    <c:v>2012 год</c:v>
                  </c:pt>
                  <c:pt idx="7">
                    <c:v>2013 год</c:v>
                  </c:pt>
                  <c:pt idx="8">
                    <c:v>2014 год</c:v>
                  </c:pt>
                  <c:pt idx="9">
                    <c:v>2015 год</c:v>
                  </c:pt>
                </c:lvl>
                <c:lvl>
                  <c:pt idx="0">
                    <c:v>Кассовые расходы за</c:v>
                  </c:pt>
                </c:lvl>
              </c:multiLvlStrCache>
            </c:multiLvlStrRef>
          </c:cat>
          <c:val>
            <c:numRef>
              <c:f>Лист1!$D$12:$N$12</c:f>
              <c:numCache>
                <c:formatCode>0.00000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2194.1616399999998</c:v>
                </c:pt>
                <c:pt idx="8">
                  <c:v>9274.4658999999756</c:v>
                </c:pt>
                <c:pt idx="9">
                  <c:v>10006.382729999987</c:v>
                </c:pt>
              </c:numCache>
            </c:numRef>
          </c:val>
        </c:ser>
        <c:ser>
          <c:idx val="9"/>
          <c:order val="9"/>
          <c:tx>
            <c:strRef>
              <c:f>Лист1!$C$13</c:f>
              <c:strCache>
                <c:ptCount val="1"/>
              </c:strCache>
            </c:strRef>
          </c:tx>
          <c:cat>
            <c:multiLvlStrRef>
              <c:f>Лист1!$D$2:$N$3</c:f>
              <c:multiLvlStrCache>
                <c:ptCount val="10"/>
                <c:lvl>
                  <c:pt idx="0">
                    <c:v>2006 год</c:v>
                  </c:pt>
                  <c:pt idx="1">
                    <c:v>2007 год</c:v>
                  </c:pt>
                  <c:pt idx="2">
                    <c:v>2008 год</c:v>
                  </c:pt>
                  <c:pt idx="3">
                    <c:v>2009 год</c:v>
                  </c:pt>
                  <c:pt idx="4">
                    <c:v>2010 год</c:v>
                  </c:pt>
                  <c:pt idx="5">
                    <c:v>2011 год</c:v>
                  </c:pt>
                  <c:pt idx="6">
                    <c:v>2012 год</c:v>
                  </c:pt>
                  <c:pt idx="7">
                    <c:v>2013 год</c:v>
                  </c:pt>
                  <c:pt idx="8">
                    <c:v>2014 год</c:v>
                  </c:pt>
                  <c:pt idx="9">
                    <c:v>2015 год</c:v>
                  </c:pt>
                </c:lvl>
                <c:lvl>
                  <c:pt idx="0">
                    <c:v>Кассовые расходы за</c:v>
                  </c:pt>
                </c:lvl>
              </c:multiLvlStrCache>
            </c:multiLvlStrRef>
          </c:cat>
          <c:val>
            <c:numRef>
              <c:f>Лист1!$D$13:$N$13</c:f>
            </c:numRef>
          </c:val>
        </c:ser>
        <c:ser>
          <c:idx val="10"/>
          <c:order val="10"/>
          <c:tx>
            <c:strRef>
              <c:f>Лист1!$C$14</c:f>
              <c:strCache>
                <c:ptCount val="1"/>
              </c:strCache>
            </c:strRef>
          </c:tx>
          <c:cat>
            <c:multiLvlStrRef>
              <c:f>Лист1!$D$2:$N$3</c:f>
              <c:multiLvlStrCache>
                <c:ptCount val="10"/>
                <c:lvl>
                  <c:pt idx="0">
                    <c:v>2006 год</c:v>
                  </c:pt>
                  <c:pt idx="1">
                    <c:v>2007 год</c:v>
                  </c:pt>
                  <c:pt idx="2">
                    <c:v>2008 год</c:v>
                  </c:pt>
                  <c:pt idx="3">
                    <c:v>2009 год</c:v>
                  </c:pt>
                  <c:pt idx="4">
                    <c:v>2010 год</c:v>
                  </c:pt>
                  <c:pt idx="5">
                    <c:v>2011 год</c:v>
                  </c:pt>
                  <c:pt idx="6">
                    <c:v>2012 год</c:v>
                  </c:pt>
                  <c:pt idx="7">
                    <c:v>2013 год</c:v>
                  </c:pt>
                  <c:pt idx="8">
                    <c:v>2014 год</c:v>
                  </c:pt>
                  <c:pt idx="9">
                    <c:v>2015 год</c:v>
                  </c:pt>
                </c:lvl>
                <c:lvl>
                  <c:pt idx="0">
                    <c:v>Кассовые расходы за</c:v>
                  </c:pt>
                </c:lvl>
              </c:multiLvlStrCache>
            </c:multiLvlStrRef>
          </c:cat>
          <c:val>
            <c:numRef>
              <c:f>Лист1!$D$14:$N$14</c:f>
            </c:numRef>
          </c:val>
        </c:ser>
        <c:ser>
          <c:idx val="11"/>
          <c:order val="11"/>
          <c:tx>
            <c:strRef>
              <c:f>Лист1!$C$15</c:f>
              <c:strCache>
                <c:ptCount val="1"/>
              </c:strCache>
            </c:strRef>
          </c:tx>
          <c:cat>
            <c:multiLvlStrRef>
              <c:f>Лист1!$D$2:$N$3</c:f>
              <c:multiLvlStrCache>
                <c:ptCount val="10"/>
                <c:lvl>
                  <c:pt idx="0">
                    <c:v>2006 год</c:v>
                  </c:pt>
                  <c:pt idx="1">
                    <c:v>2007 год</c:v>
                  </c:pt>
                  <c:pt idx="2">
                    <c:v>2008 год</c:v>
                  </c:pt>
                  <c:pt idx="3">
                    <c:v>2009 год</c:v>
                  </c:pt>
                  <c:pt idx="4">
                    <c:v>2010 год</c:v>
                  </c:pt>
                  <c:pt idx="5">
                    <c:v>2011 год</c:v>
                  </c:pt>
                  <c:pt idx="6">
                    <c:v>2012 год</c:v>
                  </c:pt>
                  <c:pt idx="7">
                    <c:v>2013 год</c:v>
                  </c:pt>
                  <c:pt idx="8">
                    <c:v>2014 год</c:v>
                  </c:pt>
                  <c:pt idx="9">
                    <c:v>2015 год</c:v>
                  </c:pt>
                </c:lvl>
                <c:lvl>
                  <c:pt idx="0">
                    <c:v>Кассовые расходы за</c:v>
                  </c:pt>
                </c:lvl>
              </c:multiLvlStrCache>
            </c:multiLvlStrRef>
          </c:cat>
          <c:val>
            <c:numRef>
              <c:f>Лист1!$D$15:$N$15</c:f>
            </c:numRef>
          </c:val>
        </c:ser>
        <c:ser>
          <c:idx val="12"/>
          <c:order val="12"/>
          <c:tx>
            <c:strRef>
              <c:f>Лист1!$C$16</c:f>
              <c:strCache>
                <c:ptCount val="1"/>
              </c:strCache>
            </c:strRef>
          </c:tx>
          <c:cat>
            <c:multiLvlStrRef>
              <c:f>Лист1!$D$2:$N$3</c:f>
              <c:multiLvlStrCache>
                <c:ptCount val="10"/>
                <c:lvl>
                  <c:pt idx="0">
                    <c:v>2006 год</c:v>
                  </c:pt>
                  <c:pt idx="1">
                    <c:v>2007 год</c:v>
                  </c:pt>
                  <c:pt idx="2">
                    <c:v>2008 год</c:v>
                  </c:pt>
                  <c:pt idx="3">
                    <c:v>2009 год</c:v>
                  </c:pt>
                  <c:pt idx="4">
                    <c:v>2010 год</c:v>
                  </c:pt>
                  <c:pt idx="5">
                    <c:v>2011 год</c:v>
                  </c:pt>
                  <c:pt idx="6">
                    <c:v>2012 год</c:v>
                  </c:pt>
                  <c:pt idx="7">
                    <c:v>2013 год</c:v>
                  </c:pt>
                  <c:pt idx="8">
                    <c:v>2014 год</c:v>
                  </c:pt>
                  <c:pt idx="9">
                    <c:v>2015 год</c:v>
                  </c:pt>
                </c:lvl>
                <c:lvl>
                  <c:pt idx="0">
                    <c:v>Кассовые расходы за</c:v>
                  </c:pt>
                </c:lvl>
              </c:multiLvlStrCache>
            </c:multiLvlStrRef>
          </c:cat>
          <c:val>
            <c:numRef>
              <c:f>Лист1!$D$16:$N$16</c:f>
            </c:numRef>
          </c:val>
        </c:ser>
        <c:ser>
          <c:idx val="13"/>
          <c:order val="13"/>
          <c:tx>
            <c:strRef>
              <c:f>Лист1!$C$17</c:f>
              <c:strCache>
                <c:ptCount val="1"/>
                <c:pt idx="0">
                  <c:v>МУ "Ошибский сельский культурно-досуговый центр" </c:v>
                </c:pt>
              </c:strCache>
            </c:strRef>
          </c:tx>
          <c:cat>
            <c:multiLvlStrRef>
              <c:f>Лист1!$D$2:$N$3</c:f>
              <c:multiLvlStrCache>
                <c:ptCount val="10"/>
                <c:lvl>
                  <c:pt idx="0">
                    <c:v>2006 год</c:v>
                  </c:pt>
                  <c:pt idx="1">
                    <c:v>2007 год</c:v>
                  </c:pt>
                  <c:pt idx="2">
                    <c:v>2008 год</c:v>
                  </c:pt>
                  <c:pt idx="3">
                    <c:v>2009 год</c:v>
                  </c:pt>
                  <c:pt idx="4">
                    <c:v>2010 год</c:v>
                  </c:pt>
                  <c:pt idx="5">
                    <c:v>2011 год</c:v>
                  </c:pt>
                  <c:pt idx="6">
                    <c:v>2012 год</c:v>
                  </c:pt>
                  <c:pt idx="7">
                    <c:v>2013 год</c:v>
                  </c:pt>
                  <c:pt idx="8">
                    <c:v>2014 год</c:v>
                  </c:pt>
                  <c:pt idx="9">
                    <c:v>2015 год</c:v>
                  </c:pt>
                </c:lvl>
                <c:lvl>
                  <c:pt idx="0">
                    <c:v>Кассовые расходы за</c:v>
                  </c:pt>
                </c:lvl>
              </c:multiLvlStrCache>
            </c:multiLvlStrRef>
          </c:cat>
          <c:val>
            <c:numRef>
              <c:f>Лист1!$D$17:$N$17</c:f>
              <c:numCache>
                <c:formatCode>0.00000</c:formatCode>
                <c:ptCount val="10"/>
                <c:pt idx="0">
                  <c:v>0</c:v>
                </c:pt>
                <c:pt idx="1">
                  <c:v>2984.7</c:v>
                </c:pt>
                <c:pt idx="2">
                  <c:v>3866.5</c:v>
                </c:pt>
                <c:pt idx="3">
                  <c:v>3342</c:v>
                </c:pt>
                <c:pt idx="4">
                  <c:v>1976.9145900000001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4"/>
          <c:order val="14"/>
          <c:tx>
            <c:strRef>
              <c:f>Лист1!$C$18</c:f>
              <c:strCache>
                <c:ptCount val="1"/>
                <c:pt idx="0">
                  <c:v>МУ "Ошибская сельская библиотека" </c:v>
                </c:pt>
              </c:strCache>
            </c:strRef>
          </c:tx>
          <c:cat>
            <c:multiLvlStrRef>
              <c:f>Лист1!$D$2:$N$3</c:f>
              <c:multiLvlStrCache>
                <c:ptCount val="10"/>
                <c:lvl>
                  <c:pt idx="0">
                    <c:v>2006 год</c:v>
                  </c:pt>
                  <c:pt idx="1">
                    <c:v>2007 год</c:v>
                  </c:pt>
                  <c:pt idx="2">
                    <c:v>2008 год</c:v>
                  </c:pt>
                  <c:pt idx="3">
                    <c:v>2009 год</c:v>
                  </c:pt>
                  <c:pt idx="4">
                    <c:v>2010 год</c:v>
                  </c:pt>
                  <c:pt idx="5">
                    <c:v>2011 год</c:v>
                  </c:pt>
                  <c:pt idx="6">
                    <c:v>2012 год</c:v>
                  </c:pt>
                  <c:pt idx="7">
                    <c:v>2013 год</c:v>
                  </c:pt>
                  <c:pt idx="8">
                    <c:v>2014 год</c:v>
                  </c:pt>
                  <c:pt idx="9">
                    <c:v>2015 год</c:v>
                  </c:pt>
                </c:lvl>
                <c:lvl>
                  <c:pt idx="0">
                    <c:v>Кассовые расходы за</c:v>
                  </c:pt>
                </c:lvl>
              </c:multiLvlStrCache>
            </c:multiLvlStrRef>
          </c:cat>
          <c:val>
            <c:numRef>
              <c:f>Лист1!$D$18:$N$18</c:f>
              <c:numCache>
                <c:formatCode>0.00000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977.4</c:v>
                </c:pt>
                <c:pt idx="4">
                  <c:v>615.62273000000005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hape val="box"/>
        <c:axId val="61027456"/>
        <c:axId val="61028992"/>
        <c:axId val="0"/>
      </c:bar3DChart>
      <c:catAx>
        <c:axId val="6102745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1028992"/>
        <c:crosses val="autoZero"/>
        <c:auto val="1"/>
        <c:lblAlgn val="ctr"/>
        <c:lblOffset val="100"/>
      </c:catAx>
      <c:valAx>
        <c:axId val="61028992"/>
        <c:scaling>
          <c:orientation val="minMax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Тысяч рублей</a:t>
                </a:r>
                <a:endParaRPr lang="ru-RU" dirty="0"/>
              </a:p>
            </c:rich>
          </c:tx>
          <c:layout/>
        </c:title>
        <c:numFmt formatCode="0.00000" sourceLinked="1"/>
        <c:tickLblPos val="nextTo"/>
        <c:crossAx val="61027456"/>
        <c:crosses val="autoZero"/>
        <c:crossBetween val="between"/>
      </c:valAx>
      <c:spPr>
        <a:ln>
          <a:noFill/>
        </a:ln>
      </c:spPr>
    </c:plotArea>
    <c:legend>
      <c:legendPos val="b"/>
      <c:layout/>
    </c:legend>
    <c:plotVisOnly val="1"/>
  </c:chart>
  <c:spPr>
    <a:ln>
      <a:noFill/>
    </a:ln>
  </c:spPr>
  <c:txPr>
    <a:bodyPr/>
    <a:lstStyle/>
    <a:p>
      <a:pPr>
        <a:defRPr>
          <a:latin typeface="Monotype Corsiva" pitchFamily="66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sideWall>
      <c:spPr>
        <a:blipFill>
          <a:blip xmlns:r="http://schemas.openxmlformats.org/officeDocument/2006/relationships" r:embed="rId1"/>
          <a:tile tx="0" ty="0" sx="100000" sy="100000" flip="none" algn="tl"/>
        </a:blipFill>
      </c:spPr>
    </c:sideWall>
    <c:backWall>
      <c:spPr>
        <a:blipFill>
          <a:blip xmlns:r="http://schemas.openxmlformats.org/officeDocument/2006/relationships" r:embed="rId1"/>
          <a:tile tx="0" ty="0" sx="100000" sy="100000" flip="none" algn="tl"/>
        </a:blipFill>
      </c:spPr>
    </c:backWall>
    <c:plotArea>
      <c:layout>
        <c:manualLayout>
          <c:layoutTarget val="inner"/>
          <c:xMode val="edge"/>
          <c:yMode val="edge"/>
          <c:x val="5.9827270194577703E-2"/>
          <c:y val="0.12092052218962826"/>
          <c:w val="0.67533160310268558"/>
          <c:h val="0.6287181994407561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Лист1!$B$5:$B$6</c:f>
              <c:strCache>
                <c:ptCount val="1"/>
                <c:pt idx="0">
                  <c:v>2012 год уточненные плановые назначения</c:v>
                </c:pt>
              </c:strCache>
            </c:strRef>
          </c:tx>
          <c:cat>
            <c:strRef>
              <c:f>Лист1!$A$7:$A$13</c:f>
              <c:strCache>
                <c:ptCount val="4"/>
                <c:pt idx="0">
                  <c:v>Региональная адресная программа по переселению граждан из аварийного жилищного фонда</c:v>
                </c:pt>
                <c:pt idx="1">
                  <c:v>Капитальный ремонт дорог общего пользования населенных пунктов Пермского края (дорожный фонд ПК 95%)</c:v>
                </c:pt>
                <c:pt idx="2">
                  <c:v>ПРП "Благоустройство на условиях софинансирования расходов"                                              ПРП  "Первичные меры пожарной безопасности и благоустройство территорий" </c:v>
                </c:pt>
                <c:pt idx="3">
                  <c:v>Программа "Активация института самообложения граждан" с участием средств самообложения граждан</c:v>
                </c:pt>
              </c:strCache>
            </c:strRef>
          </c:cat>
          <c:val>
            <c:numRef>
              <c:f>Лист1!$B$7:$B$13</c:f>
              <c:numCache>
                <c:formatCode>0.00000</c:formatCode>
                <c:ptCount val="4"/>
                <c:pt idx="0">
                  <c:v>0</c:v>
                </c:pt>
                <c:pt idx="1">
                  <c:v>350.68799999999999</c:v>
                </c:pt>
                <c:pt idx="2">
                  <c:v>758</c:v>
                </c:pt>
                <c:pt idx="3">
                  <c:v>520</c:v>
                </c:pt>
              </c:numCache>
            </c:numRef>
          </c:val>
        </c:ser>
        <c:ser>
          <c:idx val="1"/>
          <c:order val="1"/>
          <c:tx>
            <c:strRef>
              <c:f>Лист1!$C$5:$C$6</c:f>
              <c:strCache>
                <c:ptCount val="1"/>
                <c:pt idx="0">
                  <c:v>2012 год фактическое исполнение</c:v>
                </c:pt>
              </c:strCache>
            </c:strRef>
          </c:tx>
          <c:cat>
            <c:strRef>
              <c:f>Лист1!$A$7:$A$13</c:f>
              <c:strCache>
                <c:ptCount val="4"/>
                <c:pt idx="0">
                  <c:v>Региональная адресная программа по переселению граждан из аварийного жилищного фонда</c:v>
                </c:pt>
                <c:pt idx="1">
                  <c:v>Капитальный ремонт дорог общего пользования населенных пунктов Пермского края (дорожный фонд ПК 95%)</c:v>
                </c:pt>
                <c:pt idx="2">
                  <c:v>ПРП "Благоустройство на условиях софинансирования расходов"                                              ПРП  "Первичные меры пожарной безопасности и благоустройство территорий" </c:v>
                </c:pt>
                <c:pt idx="3">
                  <c:v>Программа "Активация института самообложения граждан" с участием средств самообложения граждан</c:v>
                </c:pt>
              </c:strCache>
            </c:strRef>
          </c:cat>
          <c:val>
            <c:numRef>
              <c:f>Лист1!$C$7:$C$13</c:f>
              <c:numCache>
                <c:formatCode>0.00000</c:formatCode>
                <c:ptCount val="4"/>
                <c:pt idx="0">
                  <c:v>0</c:v>
                </c:pt>
                <c:pt idx="1">
                  <c:v>350.68799999999999</c:v>
                </c:pt>
                <c:pt idx="2">
                  <c:v>0</c:v>
                </c:pt>
                <c:pt idx="3">
                  <c:v>520</c:v>
                </c:pt>
              </c:numCache>
            </c:numRef>
          </c:val>
        </c:ser>
        <c:ser>
          <c:idx val="2"/>
          <c:order val="2"/>
          <c:tx>
            <c:strRef>
              <c:f>Лист1!$D$5:$D$6</c:f>
              <c:strCache>
                <c:ptCount val="1"/>
                <c:pt idx="0">
                  <c:v>2013 год уточненные плановые назначения</c:v>
                </c:pt>
              </c:strCache>
            </c:strRef>
          </c:tx>
          <c:cat>
            <c:strRef>
              <c:f>Лист1!$A$7:$A$13</c:f>
              <c:strCache>
                <c:ptCount val="4"/>
                <c:pt idx="0">
                  <c:v>Региональная адресная программа по переселению граждан из аварийного жилищного фонда</c:v>
                </c:pt>
                <c:pt idx="1">
                  <c:v>Капитальный ремонт дорог общего пользования населенных пунктов Пермского края (дорожный фонд ПК 95%)</c:v>
                </c:pt>
                <c:pt idx="2">
                  <c:v>ПРП "Благоустройство на условиях софинансирования расходов"                                              ПРП  "Первичные меры пожарной безопасности и благоустройство территорий" </c:v>
                </c:pt>
                <c:pt idx="3">
                  <c:v>Программа "Активация института самообложения граждан" с участием средств самообложения граждан</c:v>
                </c:pt>
              </c:strCache>
            </c:strRef>
          </c:cat>
          <c:val>
            <c:numRef>
              <c:f>Лист1!$D$7:$D$13</c:f>
              <c:numCache>
                <c:formatCode>0.00000</c:formatCode>
                <c:ptCount val="4"/>
                <c:pt idx="0">
                  <c:v>0</c:v>
                </c:pt>
                <c:pt idx="1">
                  <c:v>3531.8859499999999</c:v>
                </c:pt>
                <c:pt idx="2">
                  <c:v>1051.9755800000009</c:v>
                </c:pt>
                <c:pt idx="3">
                  <c:v>400</c:v>
                </c:pt>
              </c:numCache>
            </c:numRef>
          </c:val>
        </c:ser>
        <c:ser>
          <c:idx val="3"/>
          <c:order val="3"/>
          <c:tx>
            <c:strRef>
              <c:f>Лист1!$E$5:$E$6</c:f>
              <c:strCache>
                <c:ptCount val="1"/>
                <c:pt idx="0">
                  <c:v>2013 год фактическое исполнение</c:v>
                </c:pt>
              </c:strCache>
            </c:strRef>
          </c:tx>
          <c:cat>
            <c:strRef>
              <c:f>Лист1!$A$7:$A$13</c:f>
              <c:strCache>
                <c:ptCount val="4"/>
                <c:pt idx="0">
                  <c:v>Региональная адресная программа по переселению граждан из аварийного жилищного фонда</c:v>
                </c:pt>
                <c:pt idx="1">
                  <c:v>Капитальный ремонт дорог общего пользования населенных пунктов Пермского края (дорожный фонд ПК 95%)</c:v>
                </c:pt>
                <c:pt idx="2">
                  <c:v>ПРП "Благоустройство на условиях софинансирования расходов"                                              ПРП  "Первичные меры пожарной безопасности и благоустройство территорий" </c:v>
                </c:pt>
                <c:pt idx="3">
                  <c:v>Программа "Активация института самообложения граждан" с участием средств самообложения граждан</c:v>
                </c:pt>
              </c:strCache>
            </c:strRef>
          </c:cat>
          <c:val>
            <c:numRef>
              <c:f>Лист1!$E$7:$E$13</c:f>
              <c:numCache>
                <c:formatCode>0.00000</c:formatCode>
                <c:ptCount val="4"/>
                <c:pt idx="0">
                  <c:v>0</c:v>
                </c:pt>
                <c:pt idx="1">
                  <c:v>3531.5309499999998</c:v>
                </c:pt>
                <c:pt idx="2">
                  <c:v>764.70230000000004</c:v>
                </c:pt>
                <c:pt idx="3">
                  <c:v>400</c:v>
                </c:pt>
              </c:numCache>
            </c:numRef>
          </c:val>
        </c:ser>
        <c:ser>
          <c:idx val="4"/>
          <c:order val="4"/>
          <c:tx>
            <c:strRef>
              <c:f>Лист1!$F$5:$F$6</c:f>
              <c:strCache>
                <c:ptCount val="1"/>
                <c:pt idx="0">
                  <c:v>2014 год уточненные плановые назначения</c:v>
                </c:pt>
              </c:strCache>
            </c:strRef>
          </c:tx>
          <c:cat>
            <c:strRef>
              <c:f>Лист1!$A$7:$A$13</c:f>
              <c:strCache>
                <c:ptCount val="4"/>
                <c:pt idx="0">
                  <c:v>Региональная адресная программа по переселению граждан из аварийного жилищного фонда</c:v>
                </c:pt>
                <c:pt idx="1">
                  <c:v>Капитальный ремонт дорог общего пользования населенных пунктов Пермского края (дорожный фонд ПК 95%)</c:v>
                </c:pt>
                <c:pt idx="2">
                  <c:v>ПРП "Благоустройство на условиях софинансирования расходов"                                              ПРП  "Первичные меры пожарной безопасности и благоустройство территорий" </c:v>
                </c:pt>
                <c:pt idx="3">
                  <c:v>Программа "Активация института самообложения граждан" с участием средств самообложения граждан</c:v>
                </c:pt>
              </c:strCache>
            </c:strRef>
          </c:cat>
          <c:val>
            <c:numRef>
              <c:f>Лист1!$F$7:$F$13</c:f>
              <c:numCache>
                <c:formatCode>0.00000</c:formatCode>
                <c:ptCount val="4"/>
                <c:pt idx="0">
                  <c:v>3071.52</c:v>
                </c:pt>
                <c:pt idx="1">
                  <c:v>0</c:v>
                </c:pt>
                <c:pt idx="2">
                  <c:v>2036.2770700000001</c:v>
                </c:pt>
                <c:pt idx="3">
                  <c:v>603</c:v>
                </c:pt>
              </c:numCache>
            </c:numRef>
          </c:val>
        </c:ser>
        <c:ser>
          <c:idx val="5"/>
          <c:order val="5"/>
          <c:tx>
            <c:strRef>
              <c:f>Лист1!$G$5:$G$6</c:f>
              <c:strCache>
                <c:ptCount val="1"/>
                <c:pt idx="0">
                  <c:v>2014 год фактическое исполнение</c:v>
                </c:pt>
              </c:strCache>
            </c:strRef>
          </c:tx>
          <c:cat>
            <c:strRef>
              <c:f>Лист1!$A$7:$A$13</c:f>
              <c:strCache>
                <c:ptCount val="4"/>
                <c:pt idx="0">
                  <c:v>Региональная адресная программа по переселению граждан из аварийного жилищного фонда</c:v>
                </c:pt>
                <c:pt idx="1">
                  <c:v>Капитальный ремонт дорог общего пользования населенных пунктов Пермского края (дорожный фонд ПК 95%)</c:v>
                </c:pt>
                <c:pt idx="2">
                  <c:v>ПРП "Благоустройство на условиях софинансирования расходов"                                              ПРП  "Первичные меры пожарной безопасности и благоустройство территорий" </c:v>
                </c:pt>
                <c:pt idx="3">
                  <c:v>Программа "Активация института самообложения граждан" с участием средств самообложения граждан</c:v>
                </c:pt>
              </c:strCache>
            </c:strRef>
          </c:cat>
          <c:val>
            <c:numRef>
              <c:f>Лист1!$G$7:$G$13</c:f>
              <c:numCache>
                <c:formatCode>0.00000</c:formatCode>
                <c:ptCount val="4"/>
                <c:pt idx="0">
                  <c:v>2303.64</c:v>
                </c:pt>
                <c:pt idx="1">
                  <c:v>0</c:v>
                </c:pt>
                <c:pt idx="2">
                  <c:v>608.21200999999996</c:v>
                </c:pt>
                <c:pt idx="3">
                  <c:v>603</c:v>
                </c:pt>
              </c:numCache>
            </c:numRef>
          </c:val>
        </c:ser>
        <c:ser>
          <c:idx val="6"/>
          <c:order val="6"/>
          <c:tx>
            <c:strRef>
              <c:f>Лист1!$H$5:$H$6</c:f>
              <c:strCache>
                <c:ptCount val="1"/>
                <c:pt idx="0">
                  <c:v>2015 год уточненные плановые назначения</c:v>
                </c:pt>
              </c:strCache>
            </c:strRef>
          </c:tx>
          <c:cat>
            <c:strRef>
              <c:f>Лист1!$A$7:$A$13</c:f>
              <c:strCache>
                <c:ptCount val="4"/>
                <c:pt idx="0">
                  <c:v>Региональная адресная программа по переселению граждан из аварийного жилищного фонда</c:v>
                </c:pt>
                <c:pt idx="1">
                  <c:v>Капитальный ремонт дорог общего пользования населенных пунктов Пермского края (дорожный фонд ПК 95%)</c:v>
                </c:pt>
                <c:pt idx="2">
                  <c:v>ПРП "Благоустройство на условиях софинансирования расходов"                                              ПРП  "Первичные меры пожарной безопасности и благоустройство территорий" </c:v>
                </c:pt>
                <c:pt idx="3">
                  <c:v>Программа "Активация института самообложения граждан" с участием средств самообложения граждан</c:v>
                </c:pt>
              </c:strCache>
            </c:strRef>
          </c:cat>
          <c:val>
            <c:numRef>
              <c:f>Лист1!$H$7:$H$13</c:f>
              <c:numCache>
                <c:formatCode>0.00000</c:formatCode>
                <c:ptCount val="4"/>
                <c:pt idx="0">
                  <c:v>3361</c:v>
                </c:pt>
                <c:pt idx="1">
                  <c:v>0</c:v>
                </c:pt>
                <c:pt idx="2" formatCode="General">
                  <c:v>1197.2962199999999</c:v>
                </c:pt>
                <c:pt idx="3">
                  <c:v>1200</c:v>
                </c:pt>
              </c:numCache>
            </c:numRef>
          </c:val>
        </c:ser>
        <c:ser>
          <c:idx val="7"/>
          <c:order val="7"/>
          <c:tx>
            <c:strRef>
              <c:f>Лист1!$I$5:$I$6</c:f>
              <c:strCache>
                <c:ptCount val="1"/>
                <c:pt idx="0">
                  <c:v>2015 год фактическое исполнение</c:v>
                </c:pt>
              </c:strCache>
            </c:strRef>
          </c:tx>
          <c:cat>
            <c:strRef>
              <c:f>Лист1!$A$7:$A$13</c:f>
              <c:strCache>
                <c:ptCount val="4"/>
                <c:pt idx="0">
                  <c:v>Региональная адресная программа по переселению граждан из аварийного жилищного фонда</c:v>
                </c:pt>
                <c:pt idx="1">
                  <c:v>Капитальный ремонт дорог общего пользования населенных пунктов Пермского края (дорожный фонд ПК 95%)</c:v>
                </c:pt>
                <c:pt idx="2">
                  <c:v>ПРП "Благоустройство на условиях софинансирования расходов"                                              ПРП  "Первичные меры пожарной безопасности и благоустройство территорий" </c:v>
                </c:pt>
                <c:pt idx="3">
                  <c:v>Программа "Активация института самообложения граждан" с участием средств самообложения граждан</c:v>
                </c:pt>
              </c:strCache>
            </c:strRef>
          </c:cat>
          <c:val>
            <c:numRef>
              <c:f>Лист1!$I$7:$I$13</c:f>
              <c:numCache>
                <c:formatCode>0.00000</c:formatCode>
                <c:ptCount val="4"/>
                <c:pt idx="0">
                  <c:v>3361</c:v>
                </c:pt>
                <c:pt idx="1">
                  <c:v>0</c:v>
                </c:pt>
                <c:pt idx="2" formatCode="General">
                  <c:v>1197.2962199999999</c:v>
                </c:pt>
                <c:pt idx="3">
                  <c:v>1200</c:v>
                </c:pt>
              </c:numCache>
            </c:numRef>
          </c:val>
        </c:ser>
        <c:shape val="pyramid"/>
        <c:axId val="61113856"/>
        <c:axId val="61115392"/>
        <c:axId val="0"/>
      </c:bar3DChart>
      <c:catAx>
        <c:axId val="61113856"/>
        <c:scaling>
          <c:orientation val="minMax"/>
        </c:scaling>
        <c:delete val="1"/>
        <c:axPos val="b"/>
        <c:majorGridlines/>
        <c:numFmt formatCode="General" sourceLinked="1"/>
        <c:tickLblPos val="nextTo"/>
        <c:crossAx val="61115392"/>
        <c:crosses val="autoZero"/>
        <c:auto val="1"/>
        <c:lblAlgn val="ctr"/>
        <c:lblOffset val="100"/>
      </c:catAx>
      <c:valAx>
        <c:axId val="61115392"/>
        <c:scaling>
          <c:orientation val="minMax"/>
        </c:scaling>
        <c:delete val="1"/>
        <c:axPos val="l"/>
        <c:majorGridlines/>
        <c:numFmt formatCode="0.00000" sourceLinked="1"/>
        <c:tickLblPos val="nextTo"/>
        <c:crossAx val="611138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94877993751886"/>
          <c:y val="2.6111608823190892E-2"/>
          <c:w val="0.2605122006248119"/>
          <c:h val="0.92672589440416175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ln>
      <a:noFill/>
    </a:ln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561570428696421"/>
          <c:y val="2.230072297123448E-2"/>
          <c:w val="0.6440180585817854"/>
          <c:h val="0.95225930177216556"/>
        </c:manualLayout>
      </c:layout>
      <c:barChart>
        <c:barDir val="bar"/>
        <c:grouping val="clustered"/>
        <c:ser>
          <c:idx val="0"/>
          <c:order val="0"/>
          <c:tx>
            <c:strRef>
              <c:f>Лист1!$C$3</c:f>
              <c:strCache>
                <c:ptCount val="1"/>
                <c:pt idx="0">
                  <c:v>факт за 2012 год</c:v>
                </c:pt>
              </c:strCache>
            </c:strRef>
          </c:tx>
          <c:cat>
            <c:strRef>
              <c:f>Лист1!$B$4:$B$11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 - коммунальное хозяйство</c:v>
                </c:pt>
                <c:pt idx="5">
                  <c:v>Культура, кинематография, СМИ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Лист1!$C$4:$C$11</c:f>
              <c:numCache>
                <c:formatCode>General</c:formatCode>
                <c:ptCount val="8"/>
                <c:pt idx="0">
                  <c:v>4692.2</c:v>
                </c:pt>
                <c:pt idx="1">
                  <c:v>232.8</c:v>
                </c:pt>
                <c:pt idx="2">
                  <c:v>2451.5</c:v>
                </c:pt>
                <c:pt idx="3">
                  <c:v>1471.9</c:v>
                </c:pt>
                <c:pt idx="4">
                  <c:v>5881.9</c:v>
                </c:pt>
                <c:pt idx="5">
                  <c:v>5253.5</c:v>
                </c:pt>
                <c:pt idx="6">
                  <c:v>308.39999999999969</c:v>
                </c:pt>
                <c:pt idx="7">
                  <c:v>75</c:v>
                </c:pt>
              </c:numCache>
            </c:numRef>
          </c:val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факт за 2013 год</c:v>
                </c:pt>
              </c:strCache>
            </c:strRef>
          </c:tx>
          <c:cat>
            <c:strRef>
              <c:f>Лист1!$B$4:$B$11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 - коммунальное хозяйство</c:v>
                </c:pt>
                <c:pt idx="5">
                  <c:v>Культура, кинематография, СМИ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Лист1!$D$4:$D$11</c:f>
              <c:numCache>
                <c:formatCode>General</c:formatCode>
                <c:ptCount val="8"/>
                <c:pt idx="0">
                  <c:v>5032.1000000000004</c:v>
                </c:pt>
                <c:pt idx="1">
                  <c:v>272.8</c:v>
                </c:pt>
                <c:pt idx="2">
                  <c:v>2592.5</c:v>
                </c:pt>
                <c:pt idx="3">
                  <c:v>5537.9</c:v>
                </c:pt>
                <c:pt idx="4">
                  <c:v>5891.9</c:v>
                </c:pt>
                <c:pt idx="5">
                  <c:v>7128.7</c:v>
                </c:pt>
                <c:pt idx="6">
                  <c:v>414.9</c:v>
                </c:pt>
                <c:pt idx="7">
                  <c:v>95</c:v>
                </c:pt>
              </c:numCache>
            </c:numRef>
          </c:val>
        </c:ser>
        <c:ser>
          <c:idx val="2"/>
          <c:order val="2"/>
          <c:tx>
            <c:strRef>
              <c:f>Лист1!$E$3</c:f>
              <c:strCache>
                <c:ptCount val="1"/>
                <c:pt idx="0">
                  <c:v>факт за 2014 год</c:v>
                </c:pt>
              </c:strCache>
            </c:strRef>
          </c:tx>
          <c:cat>
            <c:strRef>
              <c:f>Лист1!$B$4:$B$11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 - коммунальное хозяйство</c:v>
                </c:pt>
                <c:pt idx="5">
                  <c:v>Культура, кинематография, СМИ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Лист1!$E$4:$E$11</c:f>
              <c:numCache>
                <c:formatCode>General</c:formatCode>
                <c:ptCount val="8"/>
                <c:pt idx="0">
                  <c:v>5404.2</c:v>
                </c:pt>
                <c:pt idx="1">
                  <c:v>229.8</c:v>
                </c:pt>
                <c:pt idx="2">
                  <c:v>2963.1</c:v>
                </c:pt>
                <c:pt idx="3">
                  <c:v>2766.8</c:v>
                </c:pt>
                <c:pt idx="4">
                  <c:v>11028.4</c:v>
                </c:pt>
                <c:pt idx="5">
                  <c:v>4956.5</c:v>
                </c:pt>
                <c:pt idx="6">
                  <c:v>371.7</c:v>
                </c:pt>
                <c:pt idx="7">
                  <c:v>101</c:v>
                </c:pt>
              </c:numCache>
            </c:numRef>
          </c:val>
        </c:ser>
        <c:ser>
          <c:idx val="3"/>
          <c:order val="3"/>
          <c:tx>
            <c:strRef>
              <c:f>Лист1!$F$3</c:f>
              <c:strCache>
                <c:ptCount val="1"/>
                <c:pt idx="0">
                  <c:v>факт на 2015 год</c:v>
                </c:pt>
              </c:strCache>
            </c:strRef>
          </c:tx>
          <c:cat>
            <c:strRef>
              <c:f>Лист1!$B$4:$B$11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 - коммунальное хозяйство</c:v>
                </c:pt>
                <c:pt idx="5">
                  <c:v>Культура, кинематография, СМИ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Лист1!$F$4:$F$11</c:f>
              <c:numCache>
                <c:formatCode>General</c:formatCode>
                <c:ptCount val="8"/>
                <c:pt idx="0">
                  <c:v>5595.8</c:v>
                </c:pt>
                <c:pt idx="1">
                  <c:v>250.1</c:v>
                </c:pt>
                <c:pt idx="2">
                  <c:v>150</c:v>
                </c:pt>
                <c:pt idx="3">
                  <c:v>2216.4</c:v>
                </c:pt>
                <c:pt idx="4">
                  <c:v>17030</c:v>
                </c:pt>
                <c:pt idx="5">
                  <c:v>5608.3</c:v>
                </c:pt>
                <c:pt idx="6">
                  <c:v>449.1</c:v>
                </c:pt>
                <c:pt idx="7">
                  <c:v>101</c:v>
                </c:pt>
              </c:numCache>
            </c:numRef>
          </c:val>
        </c:ser>
        <c:ser>
          <c:idx val="4"/>
          <c:order val="4"/>
          <c:tx>
            <c:strRef>
              <c:f>Лист1!$G$3</c:f>
              <c:strCache>
                <c:ptCount val="1"/>
                <c:pt idx="0">
                  <c:v>план на 2016 год</c:v>
                </c:pt>
              </c:strCache>
            </c:strRef>
          </c:tx>
          <c:cat>
            <c:strRef>
              <c:f>Лист1!$B$4:$B$11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 - коммунальное хозяйство</c:v>
                </c:pt>
                <c:pt idx="5">
                  <c:v>Культура, кинематография, СМИ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Лист1!$G$4:$G$11</c:f>
              <c:numCache>
                <c:formatCode>General</c:formatCode>
                <c:ptCount val="8"/>
                <c:pt idx="0">
                  <c:v>5698.6</c:v>
                </c:pt>
                <c:pt idx="1">
                  <c:v>271.7</c:v>
                </c:pt>
                <c:pt idx="2">
                  <c:v>200</c:v>
                </c:pt>
                <c:pt idx="3">
                  <c:v>3878.3</c:v>
                </c:pt>
                <c:pt idx="4">
                  <c:v>11163.6</c:v>
                </c:pt>
                <c:pt idx="5">
                  <c:v>5193.4000000000005</c:v>
                </c:pt>
                <c:pt idx="6">
                  <c:v>458.1</c:v>
                </c:pt>
                <c:pt idx="7">
                  <c:v>101</c:v>
                </c:pt>
              </c:numCache>
            </c:numRef>
          </c:val>
        </c:ser>
        <c:ser>
          <c:idx val="5"/>
          <c:order val="5"/>
          <c:tx>
            <c:strRef>
              <c:f>Лист1!$H$3</c:f>
              <c:strCache>
                <c:ptCount val="1"/>
                <c:pt idx="0">
                  <c:v>план на 2017 год</c:v>
                </c:pt>
              </c:strCache>
            </c:strRef>
          </c:tx>
          <c:cat>
            <c:strRef>
              <c:f>Лист1!$B$4:$B$11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 - коммунальное хозяйство</c:v>
                </c:pt>
                <c:pt idx="5">
                  <c:v>Культура, кинематография, СМИ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Лист1!$H$4:$H$11</c:f>
              <c:numCache>
                <c:formatCode>General</c:formatCode>
                <c:ptCount val="8"/>
                <c:pt idx="0">
                  <c:v>5107.7</c:v>
                </c:pt>
                <c:pt idx="1">
                  <c:v>0</c:v>
                </c:pt>
                <c:pt idx="2">
                  <c:v>200</c:v>
                </c:pt>
                <c:pt idx="3">
                  <c:v>3351.3</c:v>
                </c:pt>
                <c:pt idx="4">
                  <c:v>4989.1000000000004</c:v>
                </c:pt>
                <c:pt idx="5">
                  <c:v>3482.4</c:v>
                </c:pt>
                <c:pt idx="6">
                  <c:v>458.1</c:v>
                </c:pt>
                <c:pt idx="7">
                  <c:v>101</c:v>
                </c:pt>
              </c:numCache>
            </c:numRef>
          </c:val>
        </c:ser>
        <c:axId val="61717120"/>
        <c:axId val="61731200"/>
      </c:barChart>
      <c:catAx>
        <c:axId val="61717120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1731200"/>
        <c:crosses val="autoZero"/>
        <c:auto val="1"/>
        <c:lblAlgn val="ctr"/>
        <c:lblOffset val="100"/>
      </c:catAx>
      <c:valAx>
        <c:axId val="61731200"/>
        <c:scaling>
          <c:orientation val="minMax"/>
        </c:scaling>
        <c:delete val="1"/>
        <c:axPos val="b"/>
        <c:majorGridlines>
          <c:spPr>
            <a:ln>
              <a:solidFill>
                <a:schemeClr val="accent2">
                  <a:lumMod val="75000"/>
                </a:schemeClr>
              </a:solidFill>
            </a:ln>
          </c:spPr>
        </c:majorGridlines>
        <c:numFmt formatCode="General" sourceLinked="1"/>
        <c:tickLblPos val="nextTo"/>
        <c:crossAx val="617171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>
          <a:latin typeface="Monotype Corsiva" pitchFamily="66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sideWall>
      <c:spPr>
        <a:blipFill>
          <a:blip xmlns:r="http://schemas.openxmlformats.org/officeDocument/2006/relationships" r:embed="rId1"/>
          <a:tile tx="0" ty="0" sx="100000" sy="100000" flip="none" algn="tl"/>
        </a:blipFill>
      </c:spPr>
    </c:sideWall>
    <c:backWall>
      <c:spPr>
        <a:blipFill>
          <a:blip xmlns:r="http://schemas.openxmlformats.org/officeDocument/2006/relationships" r:embed="rId1"/>
          <a:tile tx="0" ty="0" sx="100000" sy="100000" flip="none" algn="tl"/>
        </a:blip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Лист1!$B$2:$B$3</c:f>
              <c:strCache>
                <c:ptCount val="1"/>
                <c:pt idx="0">
                  <c:v>по состоянию на 01.01.2011</c:v>
                </c:pt>
              </c:strCache>
            </c:strRef>
          </c:tx>
          <c:cat>
            <c:strRef>
              <c:f>Лист1!$A$4</c:f>
              <c:strCache>
                <c:ptCount val="1"/>
                <c:pt idx="0">
                  <c:v>Источники финансирования дефицита бюджета  - всего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703.79628000000059</c:v>
                </c:pt>
              </c:numCache>
            </c:numRef>
          </c:val>
        </c:ser>
        <c:ser>
          <c:idx val="1"/>
          <c:order val="1"/>
          <c:tx>
            <c:strRef>
              <c:f>Лист1!$C$2:$C$3</c:f>
              <c:strCache>
                <c:ptCount val="1"/>
                <c:pt idx="0">
                  <c:v>по состоянию на 01.01.2012</c:v>
                </c:pt>
              </c:strCache>
            </c:strRef>
          </c:tx>
          <c:cat>
            <c:strRef>
              <c:f>Лист1!$A$4</c:f>
              <c:strCache>
                <c:ptCount val="1"/>
                <c:pt idx="0">
                  <c:v>Источники финансирования дефицита бюджета  - всего</c:v>
                </c:pt>
              </c:strCache>
            </c:strRef>
          </c:cat>
          <c:val>
            <c:numRef>
              <c:f>Лист1!$C$4</c:f>
              <c:numCache>
                <c:formatCode>General</c:formatCode>
                <c:ptCount val="1"/>
                <c:pt idx="0">
                  <c:v>-891.49380999999994</c:v>
                </c:pt>
              </c:numCache>
            </c:numRef>
          </c:val>
        </c:ser>
        <c:ser>
          <c:idx val="2"/>
          <c:order val="2"/>
          <c:tx>
            <c:strRef>
              <c:f>Лист1!$D$2:$D$3</c:f>
              <c:strCache>
                <c:ptCount val="1"/>
                <c:pt idx="0">
                  <c:v>по состоянию на 01.01.2013</c:v>
                </c:pt>
              </c:strCache>
            </c:strRef>
          </c:tx>
          <c:cat>
            <c:strRef>
              <c:f>Лист1!$A$4</c:f>
              <c:strCache>
                <c:ptCount val="1"/>
                <c:pt idx="0">
                  <c:v>Источники финансирования дефицита бюджета  - всего</c:v>
                </c:pt>
              </c:strCache>
            </c:strRef>
          </c:cat>
          <c:val>
            <c:numRef>
              <c:f>Лист1!$D$4</c:f>
              <c:numCache>
                <c:formatCode>General</c:formatCode>
                <c:ptCount val="1"/>
                <c:pt idx="0">
                  <c:v>1121.2850199999993</c:v>
                </c:pt>
              </c:numCache>
            </c:numRef>
          </c:val>
        </c:ser>
        <c:ser>
          <c:idx val="3"/>
          <c:order val="3"/>
          <c:tx>
            <c:strRef>
              <c:f>Лист1!$E$2:$E$3</c:f>
              <c:strCache>
                <c:ptCount val="1"/>
                <c:pt idx="0">
                  <c:v>по состоянию на 01.01.2014</c:v>
                </c:pt>
              </c:strCache>
            </c:strRef>
          </c:tx>
          <c:cat>
            <c:strRef>
              <c:f>Лист1!$A$4</c:f>
              <c:strCache>
                <c:ptCount val="1"/>
                <c:pt idx="0">
                  <c:v>Источники финансирования дефицита бюджета  - всего</c:v>
                </c:pt>
              </c:strCache>
            </c:strRef>
          </c:cat>
          <c:val>
            <c:numRef>
              <c:f>Лист1!$E$4</c:f>
              <c:numCache>
                <c:formatCode>General</c:formatCode>
                <c:ptCount val="1"/>
                <c:pt idx="0">
                  <c:v>308.39418999999896</c:v>
                </c:pt>
              </c:numCache>
            </c:numRef>
          </c:val>
        </c:ser>
        <c:ser>
          <c:idx val="4"/>
          <c:order val="4"/>
          <c:tx>
            <c:strRef>
              <c:f>Лист1!$F$2:$F$3</c:f>
              <c:strCache>
                <c:ptCount val="1"/>
                <c:pt idx="0">
                  <c:v>по состоянию на 01.01.2015</c:v>
                </c:pt>
              </c:strCache>
            </c:strRef>
          </c:tx>
          <c:cat>
            <c:strRef>
              <c:f>Лист1!$A$4</c:f>
              <c:strCache>
                <c:ptCount val="1"/>
                <c:pt idx="0">
                  <c:v>Источники финансирования дефицита бюджета  - всего</c:v>
                </c:pt>
              </c:strCache>
            </c:strRef>
          </c:cat>
          <c:val>
            <c:numRef>
              <c:f>Лист1!$F$4</c:f>
              <c:numCache>
                <c:formatCode>General</c:formatCode>
                <c:ptCount val="1"/>
                <c:pt idx="0">
                  <c:v>-1616.3990299999998</c:v>
                </c:pt>
              </c:numCache>
            </c:numRef>
          </c:val>
        </c:ser>
        <c:ser>
          <c:idx val="5"/>
          <c:order val="5"/>
          <c:tx>
            <c:strRef>
              <c:f>Лист1!$G$2:$G$3</c:f>
              <c:strCache>
                <c:ptCount val="1"/>
                <c:pt idx="0">
                  <c:v>по состоянию на 01.01.2016</c:v>
                </c:pt>
              </c:strCache>
            </c:strRef>
          </c:tx>
          <c:cat>
            <c:strRef>
              <c:f>Лист1!$A$4</c:f>
              <c:strCache>
                <c:ptCount val="1"/>
                <c:pt idx="0">
                  <c:v>Источники финансирования дефицита бюджета  - всего</c:v>
                </c:pt>
              </c:strCache>
            </c:strRef>
          </c:cat>
          <c:val>
            <c:numRef>
              <c:f>Лист1!$G$4</c:f>
              <c:numCache>
                <c:formatCode>General</c:formatCode>
                <c:ptCount val="1"/>
                <c:pt idx="0">
                  <c:v>-892.0206299999993</c:v>
                </c:pt>
              </c:numCache>
            </c:numRef>
          </c:val>
        </c:ser>
        <c:shape val="cylinder"/>
        <c:axId val="61911808"/>
        <c:axId val="61913344"/>
        <c:axId val="0"/>
      </c:bar3DChart>
      <c:catAx>
        <c:axId val="61911808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sz="1030" b="1" i="1" baseline="0">
                <a:latin typeface="Times New Roman" pitchFamily="18" charset="0"/>
              </a:defRPr>
            </a:pPr>
            <a:endParaRPr lang="ru-RU"/>
          </a:p>
        </c:txPr>
        <c:crossAx val="61913344"/>
        <c:crosses val="autoZero"/>
        <c:auto val="1"/>
        <c:lblAlgn val="ctr"/>
        <c:lblOffset val="100"/>
      </c:catAx>
      <c:valAx>
        <c:axId val="619133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9118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77153-D542-4D79-8D92-C15A8BF69CB0}" type="datetimeFigureOut">
              <a:rPr lang="ru-RU" smtClean="0"/>
              <a:pPr/>
              <a:t>10.05.2016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A9187-3E62-47E6-BD19-BC6B2FD203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75AC-D3DE-4CB1-BBF6-446421F22AD5}" type="datetimeFigureOut">
              <a:rPr lang="ru-RU" smtClean="0"/>
              <a:pPr/>
              <a:t>10.05.2016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ABA5-C768-469B-9688-CE5186518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75AC-D3DE-4CB1-BBF6-446421F22AD5}" type="datetimeFigureOut">
              <a:rPr lang="ru-RU" smtClean="0"/>
              <a:pPr/>
              <a:t>10.05.2016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ABA5-C768-469B-9688-CE5186518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75AC-D3DE-4CB1-BBF6-446421F22AD5}" type="datetimeFigureOut">
              <a:rPr lang="ru-RU" smtClean="0"/>
              <a:pPr/>
              <a:t>10.05.2016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ABA5-C768-469B-9688-CE5186518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75AC-D3DE-4CB1-BBF6-446421F22AD5}" type="datetimeFigureOut">
              <a:rPr lang="ru-RU" smtClean="0"/>
              <a:pPr/>
              <a:t>10.05.2016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ABA5-C768-469B-9688-CE5186518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75AC-D3DE-4CB1-BBF6-446421F22AD5}" type="datetimeFigureOut">
              <a:rPr lang="ru-RU" smtClean="0"/>
              <a:pPr/>
              <a:t>10.05.2016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ABA5-C768-469B-9688-CE5186518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75AC-D3DE-4CB1-BBF6-446421F22AD5}" type="datetimeFigureOut">
              <a:rPr lang="ru-RU" smtClean="0"/>
              <a:pPr/>
              <a:t>10.05.2016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ABA5-C768-469B-9688-CE5186518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75AC-D3DE-4CB1-BBF6-446421F22AD5}" type="datetimeFigureOut">
              <a:rPr lang="ru-RU" smtClean="0"/>
              <a:pPr/>
              <a:t>10.05.2016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ABA5-C768-469B-9688-CE5186518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75AC-D3DE-4CB1-BBF6-446421F22AD5}" type="datetimeFigureOut">
              <a:rPr lang="ru-RU" smtClean="0"/>
              <a:pPr/>
              <a:t>10.05.2016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ABA5-C768-469B-9688-CE5186518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75AC-D3DE-4CB1-BBF6-446421F22AD5}" type="datetimeFigureOut">
              <a:rPr lang="ru-RU" smtClean="0"/>
              <a:pPr/>
              <a:t>10.05.2016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ABA5-C768-469B-9688-CE5186518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75AC-D3DE-4CB1-BBF6-446421F22AD5}" type="datetimeFigureOut">
              <a:rPr lang="ru-RU" smtClean="0"/>
              <a:pPr/>
              <a:t>10.05.2016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ABA5-C768-469B-9688-CE5186518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75AC-D3DE-4CB1-BBF6-446421F22AD5}" type="datetimeFigureOut">
              <a:rPr lang="ru-RU" smtClean="0"/>
              <a:pPr/>
              <a:t>10.05.2016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ABA5-C768-469B-9688-CE5186518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475AC-D3DE-4CB1-BBF6-446421F22AD5}" type="datetimeFigureOut">
              <a:rPr lang="ru-RU" smtClean="0"/>
              <a:pPr/>
              <a:t>10.05.2016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1ABA5-C768-469B-9688-CE51865188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Бюджет\Благоустройство\23.06.2014\Фото\IMG_20140623_202623_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9905" y="0"/>
            <a:ext cx="9271065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Ошибское сельское поселение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110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54"/>
          <a:ext cx="8258209" cy="3226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739"/>
                <a:gridCol w="635247"/>
                <a:gridCol w="635247"/>
                <a:gridCol w="635247"/>
                <a:gridCol w="635247"/>
                <a:gridCol w="635247"/>
                <a:gridCol w="635247"/>
                <a:gridCol w="635247"/>
                <a:gridCol w="635247"/>
                <a:gridCol w="635247"/>
                <a:gridCol w="635247"/>
              </a:tblGrid>
              <a:tr h="199769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Динамика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расходов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бюджета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Ошибского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сельского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поселения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по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ведомственной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структуре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расходов</a:t>
                      </a:r>
                    </a:p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тысяч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рублей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997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 учреждений</a:t>
                      </a:r>
                    </a:p>
                  </a:txBody>
                  <a:tcPr marL="0" marR="0" marT="0" marB="0" anchor="ctr"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Кассовые расходы за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99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2006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2007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2008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2009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2010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2011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2012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2013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2014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61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Администрация Ошибского сельского поселения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3637,4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8641,3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11138,6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7285,3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11132,9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15408,3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19407,8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23820,1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12200,1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14226,5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5423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Финансовый отдел администрации Ошибского сельского поселения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436,3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770,5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775,5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790,8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959,4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951,4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1192,9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1285,8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361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МКУ"Ошибский сельский культурно-досуговый центр"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5154,1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5882,0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361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МКУ "Сервисный центр Ошибского сельского поселения"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2194,2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9274,5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10006,4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361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 "Ошибский сельский культурно-досуговый центр"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2984,7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3866,5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3342,0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1976,9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361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 "Ошибская сельская библиотека"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71450" y="3357562"/>
          <a:ext cx="880110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5204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53"/>
          <a:ext cx="8229599" cy="3355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476"/>
                <a:gridCol w="820625"/>
                <a:gridCol w="762009"/>
                <a:gridCol w="937857"/>
                <a:gridCol w="762009"/>
                <a:gridCol w="762009"/>
                <a:gridCol w="738538"/>
                <a:gridCol w="738538"/>
                <a:gridCol w="738538"/>
              </a:tblGrid>
              <a:tr h="506450">
                <a:tc gridSpan="9"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Динамика расходов бюджета Ошибского сельского поселения Кудымкарского муниципального района в разрезе муниципальных программ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                      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тысяч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рублей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808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видов расходов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2012 год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2013 год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2014 год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12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факт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факт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факт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факт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488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Региональная адресная программа по переселению граждан из аварийного жилищного фонда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3071,5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2303,6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3361,0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3361,0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488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Капитальный ремонт дорог общего пользования населенных пунктов Пермского края (дорожный фонд ПК 95%)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3531,9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3531,5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651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ПРП "Благоустройство на условиях софинансирования расходов"                                              ПРП  "Первичные меры пожарной безопасности и благоустройство территорий"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1052,0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764,7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2036,3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608,2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1197,3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1197,3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488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Программа "Активация института самообложения граждан" с участием средств самообложения граждан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285720" y="3714752"/>
          <a:ext cx="871543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3964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55"/>
          <a:ext cx="8229600" cy="3224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14"/>
                <a:gridCol w="1785950"/>
                <a:gridCol w="1000132"/>
                <a:gridCol w="1000132"/>
                <a:gridCol w="1000132"/>
                <a:gridCol w="1000132"/>
                <a:gridCol w="857256"/>
                <a:gridCol w="828652"/>
              </a:tblGrid>
              <a:tr h="500063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Исполнение расходов Ошибского сельского поселения </a:t>
                      </a:r>
                      <a:endParaRPr lang="ru-RU" sz="1400" b="1" i="0" u="none" strike="noStrike" dirty="0" smtClean="0">
                        <a:solidFill>
                          <a:schemeClr val="bg1"/>
                        </a:solidFill>
                        <a:latin typeface="Times New Roman"/>
                      </a:endParaRPr>
                    </a:p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по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разделам и подразделам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классификации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расходов бюджета   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              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тысяч рублей        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Раздел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       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расходов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за 2012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за 2013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за 2014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2015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на 2016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на 2017 год</a:t>
                      </a:r>
                    </a:p>
                  </a:txBody>
                  <a:tcPr marL="0" marR="0" marT="0" marB="0" anchor="ctr"/>
                </a:tc>
              </a:tr>
              <a:tr h="2255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4692,2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5032,1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5404,2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5595,8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5698,6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5107,7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255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232,8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272,8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229,8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3771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2451,5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2592,5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2963,1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255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1471,9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5537,9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2766,8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2216,4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3878,3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3351,3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780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 - коммунальное хозяйство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5881,9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5891,9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11028,4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17030,0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11163,6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4989,1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780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кинематография, СМИ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5253,5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7128,7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4956,5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5608,3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5193,4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3482,4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255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308,4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255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2554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20367,2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26965,8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27821,5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31400,7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26964,7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17689,6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142844" y="3429000"/>
          <a:ext cx="8858312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6220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300" b="1" u="sng" dirty="0" smtClean="0">
                <a:latin typeface="Times New Roman" pitchFamily="18" charset="0"/>
                <a:cs typeface="Times New Roman" pitchFamily="18" charset="0"/>
              </a:rPr>
              <a:t>Структура источников финансирования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 В состав источников внутреннего финансирования дефицита бюджета Ошибского сельского поселения включаются:</a:t>
            </a:r>
          </a:p>
          <a:p>
            <a:pPr algn="jus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 -   изменение остатков средств на счетах по учету средств местного бюджета в течение соответствующего финансового года;</a:t>
            </a:r>
          </a:p>
          <a:p>
            <a:pPr algn="jus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 иные источники внутреннего финансирования дефицита бюджета местного поселения.</a:t>
            </a:r>
          </a:p>
          <a:p>
            <a:pPr algn="jus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 Состав иных источников внутреннего финансирования дефицита бюджета поселения определен в соответствии с Бюджетным кодексом Российской Федерации.</a:t>
            </a:r>
          </a:p>
          <a:p>
            <a:pPr algn="jus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       Остатки средств местного бюджета на начало текущего финансового года в объеме, определяемом решением Совета депутатов Ошибского сельского поселения, могут направляться в текущем финансовом году на покрытие временных кассовых разрывов.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39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53"/>
          <a:ext cx="8229599" cy="30279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26764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Структура источников финансирования  дефицита бюджета Ошибского сельского поселения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lang="ru-RU" sz="110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b"/>
                      <a:r>
                        <a:rPr lang="ru-RU" sz="11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тысяч </a:t>
                      </a:r>
                      <a:r>
                        <a:rPr lang="ru-RU" sz="11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676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источника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 состоянию на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229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01.01.2011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01.01.2012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01.01.2013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01.01.2014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01.01.2015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01.01.2016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34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 дефицита бюджета - 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703,79628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-891,49381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1121,28502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308,39419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-1616,39903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-892,02063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67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67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остатки средств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703,79628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-891,49381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1121,28502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308,39419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-1616,39903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-892,02063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67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остатков средств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-13858,78154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-17176,86461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-19245,91398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-26657,29665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-29437,94271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-32292,68569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67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уменьшение остатков средств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14562,57782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16285,37080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20367,19900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26965,69084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27821,54368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31400,66506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428596" y="3429000"/>
          <a:ext cx="8215370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1487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Бюджет\Благоустройство\23.06.2014\Фото\IMG_20140617_20142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86082" y="0"/>
            <a:ext cx="923008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СПАСИБО ЗА ВНИМАНИЕ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112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  <a:noFill/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en-US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buogette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–это сумка,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кошелек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план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доходов 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расходов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 для граждан»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 Ошибского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сельского поселения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доступной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понятной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 форме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предназначенный для широкого круга населения.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285728"/>
            <a:ext cx="4143404" cy="312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2457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/>
              <a:t>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житель  Ошибского сельского поселения 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 Составление и утверждение бюджета Ошибского сельского поселения – это многоуровневый процесс, основанный на правовых нормах. Формирование и утверждение бюджета происходят ежегодно. До начала составления бюджета администрацией принимается муниципальный акт, в котором определяются ответственные исполнители, порядок и сроки работы над документами, необходимыми для составления проекта бюджета. Далее проект бюджета рассматривается на публичных слушаниях и предлагается на рассмотрение депутатами Совета Ошибского сельского поселения. Решение о бюджете на очередной финансовый год утверждается Советом депутатов Ошибского сельского поселения. </a:t>
            </a: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600" dirty="0"/>
          </a:p>
        </p:txBody>
      </p:sp>
    </p:spTree>
    <p:custDataLst>
      <p:tags r:id="rId1"/>
    </p:custDataLst>
  </p:cSld>
  <p:clrMapOvr>
    <a:masterClrMapping/>
  </p:clrMapOvr>
  <p:transition spd="slow" advTm="5762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70" y="0"/>
            <a:ext cx="92869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42939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бюджета Ошибского сельского поселения.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Доходы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это денежные средства, поступающие в безвозмездном и безвозвратном порядке в соответствии с законодательством РФ в распоряжение органов местного самоуправления для выполнения возложенных на них функций.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 формируются доходы бюджета Ошибского сельского  поселения?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Итак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доходы поселения состоят из трех основных частей: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налоговые доходы;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неналоговые доходы;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43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1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sz="21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зачисляемые в бюджет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Ошибского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just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с бюджетным законодательством РФ и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законодательсвом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 налогах и сборах. </a:t>
            </a:r>
          </a:p>
          <a:p>
            <a:pPr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В бюджет поселения зачисляются налоговые доходы от следующих местных налогов:</a:t>
            </a:r>
          </a:p>
          <a:p>
            <a:pPr algn="just">
              <a:buFontTx/>
              <a:buChar char="-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земельного налога </a:t>
            </a:r>
          </a:p>
          <a:p>
            <a:pPr algn="just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 с 01.01.2015 года в бюджет Кудымкарского муниципального района):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  с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физических лиц – 100%;</a:t>
            </a:r>
          </a:p>
          <a:p>
            <a:pPr lvl="0" algn="just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  с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организаций – 100%;</a:t>
            </a:r>
          </a:p>
          <a:p>
            <a:pPr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налога на имущество физических лиц – 100%;</a:t>
            </a:r>
          </a:p>
          <a:p>
            <a:pPr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налога на доходы физических лиц (НДФЛ) – 15%;</a:t>
            </a:r>
          </a:p>
          <a:p>
            <a:pPr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налоги на товары (работы, услуги), реализуемые на территории Российской Федерации  (отчисления от акцизов на автомобильный и прямогонный бензин, дизельное топливо, моторные масла для дизельных и (или) карбюраторных (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инжекторных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) двигателей, производимые на территории Российской Федерации);</a:t>
            </a:r>
          </a:p>
          <a:p>
            <a:pPr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транспортный налог:</a:t>
            </a:r>
          </a:p>
          <a:p>
            <a:pPr lvl="0" algn="just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 с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организаций - 50%;</a:t>
            </a:r>
          </a:p>
          <a:p>
            <a:pPr lvl="0" algn="just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 с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физических лиц – 50%;</a:t>
            </a:r>
          </a:p>
          <a:p>
            <a:pPr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налог на совокупный доход (единый сельскохозяйственный налог) – 50%;</a:t>
            </a:r>
          </a:p>
          <a:p>
            <a:pPr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государственная пошлина – 100%.</a:t>
            </a:r>
          </a:p>
          <a:p>
            <a:pPr algn="just"/>
            <a:endParaRPr lang="ru-RU" sz="1800" dirty="0"/>
          </a:p>
        </p:txBody>
      </p:sp>
    </p:spTree>
    <p:custDataLst>
      <p:tags r:id="rId1"/>
    </p:custDataLst>
  </p:cSld>
  <p:clrMapOvr>
    <a:masterClrMapping/>
  </p:clrMapOvr>
  <p:transition advTm="657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3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2.Неналоговые доходы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это доходы, зачисляемые в бюджет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Ошибского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сельского поселения в соответствии с законодательством РФ, законами Пермского края и муниципальными правовыми актами Совета депутатов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Ошибского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сельского поселения.</a:t>
            </a:r>
          </a:p>
          <a:p>
            <a:pPr algn="just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Ошибского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поселения  формируются за счет:</a:t>
            </a:r>
          </a:p>
          <a:p>
            <a:pPr algn="just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 доходов в виде арендной платы от использования имущества, находящегося в муниципальной собственности –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%;</a:t>
            </a:r>
          </a:p>
          <a:p>
            <a:pPr algn="just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 доходов от продажи муниципального имущества – 100%;</a:t>
            </a:r>
          </a:p>
          <a:p>
            <a:pPr algn="just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 доходов от платных услуг, оказываемых муниципальными казенными учреждениями – 100%;</a:t>
            </a:r>
          </a:p>
          <a:p>
            <a:pPr algn="just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 средства самообложения граждан – 100%.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530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3.Безвозмездные 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  <a:endParaRPr lang="ru-RU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безвозмездным поступлениям относятся поступления в виде финансовой помощи из Федерального или областного бюджетов на безвозвратной и безвозмездной основе в виде дотаций, субсидий, субвенций и иных межбюджетных трансфертов.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685391"/>
            <a:ext cx="3114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94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4" y="214290"/>
          <a:ext cx="8572562" cy="2940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463"/>
                <a:gridCol w="725995"/>
                <a:gridCol w="785818"/>
                <a:gridCol w="787068"/>
                <a:gridCol w="641692"/>
                <a:gridCol w="642942"/>
                <a:gridCol w="717618"/>
                <a:gridCol w="667417"/>
                <a:gridCol w="667417"/>
                <a:gridCol w="667417"/>
                <a:gridCol w="637715"/>
              </a:tblGrid>
              <a:tr h="411324">
                <a:tc gridSpan="11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                                </a:t>
                      </a:r>
                      <a:r>
                        <a:rPr lang="ru-RU" dirty="0" smtClean="0">
                          <a:latin typeface="Monotype Corsiva" pitchFamily="66" charset="0"/>
                        </a:rPr>
                        <a:t>Доходы Ошибского сельского поселения                                      </a:t>
                      </a:r>
                      <a:r>
                        <a:rPr lang="ru-RU" sz="1000" dirty="0" smtClean="0">
                          <a:latin typeface="Monotype Corsiva" pitchFamily="66" charset="0"/>
                        </a:rPr>
                        <a:t>тысяч рублей</a:t>
                      </a:r>
                      <a:endParaRPr lang="ru-RU" dirty="0">
                        <a:latin typeface="Monotype Corsiva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13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Monotype Corsiva" pitchFamily="66" charset="0"/>
                        </a:rPr>
                        <a:t>2006</a:t>
                      </a:r>
                      <a:endParaRPr lang="ru-RU" sz="1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Monotype Corsiva" pitchFamily="66" charset="0"/>
                        </a:rPr>
                        <a:t>2007</a:t>
                      </a:r>
                      <a:endParaRPr lang="ru-RU" sz="1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Monotype Corsiva" pitchFamily="66" charset="0"/>
                        </a:rPr>
                        <a:t>2008</a:t>
                      </a:r>
                      <a:endParaRPr lang="ru-RU" sz="1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Monotype Corsiva" pitchFamily="66" charset="0"/>
                        </a:rPr>
                        <a:t>2009</a:t>
                      </a:r>
                      <a:endParaRPr lang="ru-RU" sz="1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Monotype Corsiva" pitchFamily="66" charset="0"/>
                        </a:rPr>
                        <a:t>2010</a:t>
                      </a:r>
                      <a:endParaRPr lang="ru-RU" sz="1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Monotype Corsiva" pitchFamily="66" charset="0"/>
                        </a:rPr>
                        <a:t>2011</a:t>
                      </a:r>
                      <a:endParaRPr lang="ru-RU" sz="1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Monotype Corsiva" pitchFamily="66" charset="0"/>
                        </a:rPr>
                        <a:t>2012</a:t>
                      </a:r>
                      <a:endParaRPr lang="ru-RU" sz="1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Monotype Corsiva" pitchFamily="66" charset="0"/>
                        </a:rPr>
                        <a:t>2013</a:t>
                      </a:r>
                      <a:endParaRPr lang="ru-RU" sz="1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Monotype Corsiva" pitchFamily="66" charset="0"/>
                        </a:rPr>
                        <a:t>2014</a:t>
                      </a:r>
                      <a:endParaRPr lang="ru-RU" sz="1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Monotype Corsiva" pitchFamily="66" charset="0"/>
                        </a:rPr>
                        <a:t>2015</a:t>
                      </a:r>
                      <a:endParaRPr lang="ru-RU" sz="14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411324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Monotype Corsiva" pitchFamily="66" charset="0"/>
                        </a:rPr>
                        <a:t>Налоговые и неналоговые доходы</a:t>
                      </a:r>
                      <a:endParaRPr lang="ru-RU" sz="11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otype Corsiva" pitchFamily="66" charset="0"/>
                        </a:rPr>
                        <a:t>530,3</a:t>
                      </a:r>
                      <a:endParaRPr lang="ru-RU" sz="12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otype Corsiva" pitchFamily="66" charset="0"/>
                        </a:rPr>
                        <a:t>836,3</a:t>
                      </a:r>
                      <a:endParaRPr lang="ru-RU" sz="12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otype Corsiva" pitchFamily="66" charset="0"/>
                        </a:rPr>
                        <a:t>932,0</a:t>
                      </a:r>
                      <a:endParaRPr lang="ru-RU" sz="12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otype Corsiva" pitchFamily="66" charset="0"/>
                        </a:rPr>
                        <a:t>3014,9</a:t>
                      </a:r>
                      <a:endParaRPr lang="ru-RU" sz="12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otype Corsiva" pitchFamily="66" charset="0"/>
                        </a:rPr>
                        <a:t>3183,7</a:t>
                      </a:r>
                      <a:endParaRPr lang="ru-RU" sz="12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otype Corsiva" pitchFamily="66" charset="0"/>
                        </a:rPr>
                        <a:t>3034,8</a:t>
                      </a:r>
                      <a:endParaRPr lang="ru-RU" sz="12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otype Corsiva" pitchFamily="66" charset="0"/>
                        </a:rPr>
                        <a:t>2255,5</a:t>
                      </a:r>
                      <a:endParaRPr lang="ru-RU" sz="12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otype Corsiva" pitchFamily="66" charset="0"/>
                        </a:rPr>
                        <a:t>2567,0</a:t>
                      </a:r>
                      <a:endParaRPr lang="ru-RU" sz="12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otype Corsiva" pitchFamily="66" charset="0"/>
                        </a:rPr>
                        <a:t>5117,3</a:t>
                      </a:r>
                      <a:endParaRPr lang="ru-RU" sz="12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otype Corsiva" pitchFamily="66" charset="0"/>
                        </a:rPr>
                        <a:t>6015,5</a:t>
                      </a:r>
                      <a:endParaRPr lang="ru-RU" sz="1200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41132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Monotype Corsiva" pitchFamily="66" charset="0"/>
                        </a:rPr>
                        <a:t>Безвозмездные поступления</a:t>
                      </a:r>
                      <a:endParaRPr lang="ru-RU" sz="12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otype Corsiva" pitchFamily="66" charset="0"/>
                        </a:rPr>
                        <a:t>3408,1</a:t>
                      </a:r>
                      <a:endParaRPr lang="ru-RU" sz="12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otype Corsiva" pitchFamily="66" charset="0"/>
                        </a:rPr>
                        <a:t>11408,8</a:t>
                      </a:r>
                      <a:endParaRPr lang="ru-RU" sz="12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otype Corsiva" pitchFamily="66" charset="0"/>
                        </a:rPr>
                        <a:t>15526,1</a:t>
                      </a:r>
                      <a:endParaRPr lang="ru-RU" sz="12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otype Corsiva" pitchFamily="66" charset="0"/>
                        </a:rPr>
                        <a:t>10146,8</a:t>
                      </a:r>
                      <a:endParaRPr lang="ru-RU" sz="12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otype Corsiva" pitchFamily="66" charset="0"/>
                        </a:rPr>
                        <a:t>10675,1</a:t>
                      </a:r>
                      <a:endParaRPr lang="ru-RU" sz="12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otype Corsiva" pitchFamily="66" charset="0"/>
                        </a:rPr>
                        <a:t>14142,1</a:t>
                      </a:r>
                      <a:endParaRPr lang="ru-RU" sz="12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otype Corsiva" pitchFamily="66" charset="0"/>
                        </a:rPr>
                        <a:t>16990,4</a:t>
                      </a:r>
                      <a:endParaRPr lang="ru-RU" sz="12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otype Corsiva" pitchFamily="66" charset="0"/>
                        </a:rPr>
                        <a:t>24090,3</a:t>
                      </a:r>
                      <a:endParaRPr lang="ru-RU" sz="12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otype Corsiva" pitchFamily="66" charset="0"/>
                        </a:rPr>
                        <a:t>24320,7</a:t>
                      </a:r>
                      <a:endParaRPr lang="ru-RU" sz="12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otype Corsiva" pitchFamily="66" charset="0"/>
                        </a:rPr>
                        <a:t>26277,2</a:t>
                      </a:r>
                      <a:endParaRPr lang="ru-RU" sz="1200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41132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Monotype Corsiva" pitchFamily="66" charset="0"/>
                        </a:rPr>
                        <a:t>Доходы от предпринимательской</a:t>
                      </a:r>
                      <a:r>
                        <a:rPr lang="ru-RU" sz="1200" b="1" baseline="0" dirty="0" smtClean="0">
                          <a:latin typeface="Monotype Corsiva" pitchFamily="66" charset="0"/>
                        </a:rPr>
                        <a:t> и иной приносящей доход деятельности</a:t>
                      </a:r>
                      <a:endParaRPr lang="ru-RU" sz="12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otype Corsiva" pitchFamily="66" charset="0"/>
                        </a:rPr>
                        <a:t>203,1</a:t>
                      </a:r>
                      <a:endParaRPr lang="ru-RU" sz="12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otype Corsiva" pitchFamily="66" charset="0"/>
                        </a:rPr>
                        <a:t>225,7</a:t>
                      </a:r>
                      <a:endParaRPr lang="ru-RU" sz="12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otype Corsiva" pitchFamily="66" charset="0"/>
                        </a:rPr>
                        <a:t>171,0</a:t>
                      </a:r>
                      <a:endParaRPr lang="ru-RU" sz="12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otype Corsiva" pitchFamily="66" charset="0"/>
                        </a:rPr>
                        <a:t>165,0</a:t>
                      </a:r>
                      <a:endParaRPr lang="ru-RU" sz="12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otype Corsiva" pitchFamily="66" charset="0"/>
                        </a:rPr>
                        <a:t>0,0</a:t>
                      </a:r>
                      <a:endParaRPr lang="ru-RU" sz="12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otype Corsiva" pitchFamily="66" charset="0"/>
                        </a:rPr>
                        <a:t>0,0</a:t>
                      </a:r>
                      <a:endParaRPr lang="ru-RU" sz="12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otype Corsiva" pitchFamily="66" charset="0"/>
                        </a:rPr>
                        <a:t>0,0</a:t>
                      </a:r>
                      <a:endParaRPr lang="ru-RU" sz="12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otype Corsiva" pitchFamily="66" charset="0"/>
                        </a:rPr>
                        <a:t>0,0</a:t>
                      </a:r>
                      <a:endParaRPr lang="ru-RU" sz="12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otype Corsiva" pitchFamily="66" charset="0"/>
                        </a:rPr>
                        <a:t>0,0</a:t>
                      </a:r>
                      <a:endParaRPr lang="ru-RU" sz="12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onotype Corsiva" pitchFamily="66" charset="0"/>
                        </a:rPr>
                        <a:t>0,0</a:t>
                      </a:r>
                      <a:endParaRPr lang="ru-RU" sz="1200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41132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itchFamily="66" charset="0"/>
                        </a:rPr>
                        <a:t>ВСЕГО</a:t>
                      </a:r>
                      <a:endParaRPr lang="ru-RU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Monotype Corsiva" pitchFamily="66" charset="0"/>
                        </a:rPr>
                        <a:t>4141,5</a:t>
                      </a:r>
                      <a:endParaRPr lang="ru-RU" sz="12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Monotype Corsiva" pitchFamily="66" charset="0"/>
                        </a:rPr>
                        <a:t>12470,8</a:t>
                      </a:r>
                      <a:endParaRPr lang="ru-RU" sz="12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Monotype Corsiva" pitchFamily="66" charset="0"/>
                        </a:rPr>
                        <a:t>16629,1</a:t>
                      </a:r>
                      <a:endParaRPr lang="ru-RU" sz="12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Monotype Corsiva" pitchFamily="66" charset="0"/>
                        </a:rPr>
                        <a:t>13326,7</a:t>
                      </a:r>
                      <a:endParaRPr lang="ru-RU" sz="12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Monotype Corsiva" pitchFamily="66" charset="0"/>
                        </a:rPr>
                        <a:t>13858,8</a:t>
                      </a:r>
                      <a:endParaRPr lang="ru-RU" sz="12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Monotype Corsiva" pitchFamily="66" charset="0"/>
                        </a:rPr>
                        <a:t>17176,9</a:t>
                      </a:r>
                      <a:endParaRPr lang="ru-RU" sz="12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Monotype Corsiva" pitchFamily="66" charset="0"/>
                        </a:rPr>
                        <a:t>19245,9</a:t>
                      </a:r>
                      <a:endParaRPr lang="ru-RU" sz="12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Monotype Corsiva" pitchFamily="66" charset="0"/>
                        </a:rPr>
                        <a:t>26657,3</a:t>
                      </a:r>
                      <a:endParaRPr lang="ru-RU" sz="12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Monotype Corsiva" pitchFamily="66" charset="0"/>
                        </a:rPr>
                        <a:t>29437,9</a:t>
                      </a:r>
                      <a:endParaRPr lang="ru-RU" sz="12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Monotype Corsiva" pitchFamily="66" charset="0"/>
                        </a:rPr>
                        <a:t>32292,7</a:t>
                      </a:r>
                      <a:endParaRPr lang="ru-RU" sz="12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657224" y="3286125"/>
          <a:ext cx="7829551" cy="316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5323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885828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686800" cy="6072230"/>
          </a:xfrm>
        </p:spPr>
        <p:txBody>
          <a:bodyPr/>
          <a:lstStyle/>
          <a:p>
            <a:pPr algn="ctr">
              <a:buNone/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b="1" u="sng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Ошибского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Расходы бюджета Ошибского сельского поселения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выплачиваемые  из бюджета Ошибского сельского поселения денежные средства, предназначенные для финансового обеспечения задач и функций местного самоуправления.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69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4|15.8|8.6|3.5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1157</Words>
  <Application>Microsoft Office PowerPoint</Application>
  <PresentationFormat>Экран (4:3)</PresentationFormat>
  <Paragraphs>366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БЮДЖЕТ ДЛЯ ГРАЖДАН Ошибское сельское поселение</vt:lpstr>
      <vt:lpstr>Слайд 2</vt:lpstr>
      <vt:lpstr>Слайд 3</vt:lpstr>
      <vt:lpstr>Слайд 4</vt:lpstr>
      <vt:lpstr>Слайд 5</vt:lpstr>
      <vt:lpstr>Слайд 6</vt:lpstr>
      <vt:lpstr>Слайд 7</vt:lpstr>
      <vt:lpstr> 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50</cp:revision>
  <dcterms:created xsi:type="dcterms:W3CDTF">2015-03-17T04:32:31Z</dcterms:created>
  <dcterms:modified xsi:type="dcterms:W3CDTF">2016-05-10T06:57:18Z</dcterms:modified>
</cp:coreProperties>
</file>