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1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14"/>
  </p:notesMasterIdLst>
  <p:sldIdLst>
    <p:sldId id="256" r:id="rId2"/>
    <p:sldId id="267" r:id="rId3"/>
    <p:sldId id="268" r:id="rId4"/>
    <p:sldId id="269" r:id="rId5"/>
    <p:sldId id="270" r:id="rId6"/>
    <p:sldId id="272" r:id="rId7"/>
    <p:sldId id="262" r:id="rId8"/>
    <p:sldId id="273" r:id="rId9"/>
    <p:sldId id="264" r:id="rId10"/>
    <p:sldId id="276" r:id="rId11"/>
    <p:sldId id="266" r:id="rId12"/>
    <p:sldId id="275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CCFF66"/>
    <a:srgbClr val="66FFFF"/>
    <a:srgbClr val="0066FF"/>
    <a:srgbClr val="0066CC"/>
    <a:srgbClr val="66CCFF"/>
    <a:srgbClr val="6699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09" autoAdjust="0"/>
    <p:restoredTop sz="94581" autoAdjust="0"/>
  </p:normalViewPr>
  <p:slideViewPr>
    <p:cSldViewPr snapToGrid="0">
      <p:cViewPr varScale="1">
        <p:scale>
          <a:sx n="71" d="100"/>
          <a:sy n="71" d="100"/>
        </p:scale>
        <p:origin x="534" y="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0"/>
    </p:cViewPr>
  </p:sorterViewPr>
  <p:gridSpacing cx="306000" cy="306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Всего доходов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 Фактическое исполнение за 2018 год</c:v>
                </c:pt>
                <c:pt idx="1">
                  <c:v>Плановые назначения на 2019 год</c:v>
                </c:pt>
                <c:pt idx="2">
                  <c:v>Плановые назначения на 2020 год</c:v>
                </c:pt>
                <c:pt idx="3">
                  <c:v>Плановые назначения на 2021 год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28858.35382</c:v>
                </c:pt>
                <c:pt idx="1">
                  <c:v>25710.545999999998</c:v>
                </c:pt>
                <c:pt idx="2">
                  <c:v>24305.745999999999</c:v>
                </c:pt>
                <c:pt idx="3">
                  <c:v>24849.346000000001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59-4D4E-87D4-B70A3715D18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235509024"/>
        <c:axId val="235443144"/>
      </c:barChart>
      <c:catAx>
        <c:axId val="2355090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bg2">
                    <a:lumMod val="10000"/>
                  </a:schemeClr>
                </a:solidFill>
                <a:effectLst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5443144"/>
        <c:crosses val="autoZero"/>
        <c:auto val="1"/>
        <c:lblAlgn val="ctr"/>
        <c:lblOffset val="100"/>
        <c:noMultiLvlLbl val="0"/>
      </c:catAx>
      <c:valAx>
        <c:axId val="23544314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5509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19050" cap="flat" cmpd="sng" algn="ctr">
      <a:solidFill>
        <a:schemeClr val="dk1">
          <a:lumMod val="15000"/>
          <a:lumOff val="85000"/>
        </a:schemeClr>
      </a:solidFill>
      <a:round/>
    </a:ln>
    <a:effectLst>
      <a:glow rad="139700">
        <a:schemeClr val="accent2">
          <a:satMod val="175000"/>
          <a:alpha val="40000"/>
        </a:schemeClr>
      </a:glow>
    </a:effectLst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Лист1!$A$1:$A$7</c:f>
              <c:strCache>
                <c:ptCount val="7"/>
                <c:pt idx="0">
                  <c:v>Налог на доходы физических лиц</c:v>
                </c:pt>
                <c:pt idx="1">
                  <c:v>Акцизы</c:v>
                </c:pt>
                <c:pt idx="2">
                  <c:v>Налоги на имущество</c:v>
                </c:pt>
                <c:pt idx="3">
                  <c:v>Государственная пошлина</c:v>
                </c:pt>
                <c:pt idx="4">
                  <c:v>Доходы от использования имущества</c:v>
                </c:pt>
                <c:pt idx="5">
                  <c:v>Доходы от оказания платных услуг</c:v>
                </c:pt>
                <c:pt idx="6">
                  <c:v>Прочие неналоговые доходы</c:v>
                </c:pt>
              </c:strCache>
            </c:strRef>
          </c:cat>
          <c:val>
            <c:numRef>
              <c:f>Лист1!$B$1:$B$7</c:f>
              <c:numCache>
                <c:formatCode>0</c:formatCode>
                <c:ptCount val="7"/>
                <c:pt idx="0">
                  <c:v>968</c:v>
                </c:pt>
                <c:pt idx="1">
                  <c:v>2133.4</c:v>
                </c:pt>
                <c:pt idx="2">
                  <c:v>1178</c:v>
                </c:pt>
                <c:pt idx="3">
                  <c:v>25</c:v>
                </c:pt>
                <c:pt idx="4">
                  <c:v>28.154</c:v>
                </c:pt>
                <c:pt idx="5">
                  <c:v>1180.5999999999999</c:v>
                </c:pt>
                <c:pt idx="6">
                  <c:v>192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DF-4B5A-9606-3F5A0395CD3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87476736"/>
        <c:axId val="290950800"/>
      </c:barChart>
      <c:catAx>
        <c:axId val="2874767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90950800"/>
        <c:crosses val="autoZero"/>
        <c:auto val="1"/>
        <c:lblAlgn val="ctr"/>
        <c:lblOffset val="100"/>
        <c:noMultiLvlLbl val="0"/>
      </c:catAx>
      <c:valAx>
        <c:axId val="290950800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crossAx val="287476736"/>
        <c:crosses val="autoZero"/>
        <c:crossBetween val="between"/>
      </c:valAx>
      <c:spPr>
        <a:noFill/>
        <a:ln w="25400"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3C4-4EAC-9D25-2E021F5DA84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3C4-4EAC-9D25-2E021F5DA84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3C4-4EAC-9D25-2E021F5DA849}"/>
              </c:ext>
            </c:extLst>
          </c:dPt>
          <c:dLbls>
            <c:dLbl>
              <c:idx val="1"/>
              <c:layout>
                <c:manualLayout>
                  <c:x val="-5.4997639557229942E-3"/>
                  <c:y val="-1.5427907577126931E-4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63C4-4EAC-9D25-2E021F5DA849}"/>
                </c:ext>
              </c:extLst>
            </c:dLbl>
            <c:dLbl>
              <c:idx val="2"/>
              <c:layout>
                <c:manualLayout>
                  <c:x val="6.7152565841910816E-2"/>
                  <c:y val="-7.5512069188072807E-3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63C4-4EAC-9D25-2E021F5DA849}"/>
                </c:ext>
              </c:extLst>
            </c:dLbl>
            <c:spPr>
              <a:pattFill prst="pct75">
                <a:fgClr>
                  <a:sysClr val="windowText" lastClr="000000">
                    <a:lumMod val="75000"/>
                    <a:lumOff val="25000"/>
                  </a:sysClr>
                </a:fgClr>
                <a:bgClr>
                  <a:sysClr val="windowText" lastClr="000000">
                    <a:lumMod val="65000"/>
                    <a:lumOff val="35000"/>
                  </a:sys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l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Лист1!$A$1:$A$3</c:f>
              <c:strCache>
                <c:ptCount val="3"/>
                <c:pt idx="0">
                  <c:v>Дотации бюджетам сельских поселений</c:v>
                </c:pt>
                <c:pt idx="1">
                  <c:v>Субвенции бюджетам субъектов РФ</c:v>
                </c:pt>
                <c:pt idx="2">
                  <c:v>Иные межбюджетные трансферты</c:v>
                </c:pt>
              </c:strCache>
            </c:strRef>
          </c:cat>
          <c:val>
            <c:numRef>
              <c:f>Лист1!$B$1:$B$3</c:f>
              <c:numCache>
                <c:formatCode>0.00000</c:formatCode>
                <c:ptCount val="3"/>
                <c:pt idx="0">
                  <c:v>18367.2</c:v>
                </c:pt>
                <c:pt idx="1">
                  <c:v>412.9</c:v>
                </c:pt>
                <c:pt idx="2" formatCode="General">
                  <c:v>753.38932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C4-4EAC-9D25-2E021F5DA84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945341211440439"/>
          <c:y val="0.12867370595069058"/>
          <c:w val="0.27168232144203236"/>
          <c:h val="0.8027181618691106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5920,25400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5BF8-4D45-B426-B55B146EC79F}"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5920,25400</a:t>
                    </a:r>
                    <a:endParaRPr lang="en-US" dirty="0"/>
                  </a:p>
                </c:rich>
              </c:tx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5BF8-4D45-B426-B55B146EC79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Лист1!$B$1:$C$1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Лист1!$B$2:$C$2</c:f>
              <c:numCache>
                <c:formatCode>0.00000</c:formatCode>
                <c:ptCount val="2"/>
                <c:pt idx="0">
                  <c:v>5675.0540000000001</c:v>
                </c:pt>
                <c:pt idx="1">
                  <c:v>5920.2539999999999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31-4000-8613-9DFEF3DEABB7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000" b="1" i="0" u="none" strike="noStrike" kern="1200" baseline="0">
                    <a:solidFill>
                      <a:schemeClr val="accent6">
                        <a:lumMod val="5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Лист1!$B$1:$C$1</c:f>
              <c:numCache>
                <c:formatCode>General</c:formatCode>
                <c:ptCount val="2"/>
                <c:pt idx="0">
                  <c:v>2020</c:v>
                </c:pt>
                <c:pt idx="1">
                  <c:v>2021</c:v>
                </c:pt>
              </c:numCache>
            </c:numRef>
          </c:cat>
          <c:val>
            <c:numRef>
              <c:f>Лист1!$B$3:$C$3</c:f>
              <c:numCache>
                <c:formatCode>General</c:formatCode>
                <c:ptCount val="2"/>
                <c:pt idx="0">
                  <c:v>18630.691999999999</c:v>
                </c:pt>
                <c:pt idx="1">
                  <c:v>18929.092000000001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31-4000-8613-9DFEF3DEABB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30636680"/>
        <c:axId val="230638320"/>
      </c:barChart>
      <c:catAx>
        <c:axId val="230636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0638320"/>
        <c:crosses val="autoZero"/>
        <c:auto val="1"/>
        <c:lblAlgn val="ctr"/>
        <c:lblOffset val="100"/>
        <c:noMultiLvlLbl val="0"/>
      </c:catAx>
      <c:valAx>
        <c:axId val="2306383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000" sourceLinked="1"/>
        <c:majorTickMark val="none"/>
        <c:minorTickMark val="none"/>
        <c:tickLblPos val="nextTo"/>
        <c:crossAx val="230636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2000">
          <a:solidFill>
            <a:schemeClr val="accent6">
              <a:lumMod val="50000"/>
            </a:schemeClr>
          </a:solidFill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Расходы бюджета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4.4320978507226463E-3"/>
                  <c:y val="-0.3703516861655264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7C0-4D56-AC00-2ABFBC85E9BE}"/>
                </c:ext>
              </c:extLst>
            </c:dLbl>
            <c:dLbl>
              <c:idx val="1"/>
              <c:layout>
                <c:manualLayout>
                  <c:x val="0"/>
                  <c:y val="-0.3433187163724223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25710,54600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97C0-4D56-AC00-2ABFBC85E9BE}"/>
                </c:ext>
              </c:extLst>
            </c:dLbl>
            <c:dLbl>
              <c:idx val="2"/>
              <c:layout>
                <c:manualLayout>
                  <c:x val="-5.66844337403603E-2"/>
                  <c:y val="-0.32439563751724948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23695,74600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7C0-4D56-AC00-2ABFBC85E9BE}"/>
                </c:ext>
              </c:extLst>
            </c:dLbl>
            <c:dLbl>
              <c:idx val="3"/>
              <c:layout>
                <c:manualLayout>
                  <c:x val="-5.8101544583869409E-2"/>
                  <c:y val="-0.3270989344965599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23599,34600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97C0-4D56-AC00-2ABFBC85E9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Фактическое исполнение за 2018 год</c:v>
                </c:pt>
                <c:pt idx="1">
                  <c:v>Плановые назначения на 2019 год</c:v>
                </c:pt>
                <c:pt idx="2">
                  <c:v>Плановые назначения на 2020 год</c:v>
                </c:pt>
                <c:pt idx="3">
                  <c:v>Плановые назначения на 2021 год</c:v>
                </c:pt>
              </c:strCache>
            </c:strRef>
          </c:cat>
          <c:val>
            <c:numRef>
              <c:f>Лист1!$B$2:$E$2</c:f>
              <c:numCache>
                <c:formatCode>General</c:formatCode>
                <c:ptCount val="4"/>
                <c:pt idx="0">
                  <c:v>29287.720099999999</c:v>
                </c:pt>
                <c:pt idx="1">
                  <c:v>25710.545999999998</c:v>
                </c:pt>
                <c:pt idx="2">
                  <c:v>23695.745999999999</c:v>
                </c:pt>
                <c:pt idx="3">
                  <c:v>23599.346000000001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7C0-4D56-AC00-2ABFBC85E9BE}"/>
            </c:ext>
          </c:extLst>
        </c:ser>
        <c:ser>
          <c:idx val="1"/>
          <c:order val="1"/>
          <c:tx>
            <c:strRef>
              <c:f>Лист1!$A$3</c:f>
              <c:strCache>
                <c:ptCount val="1"/>
                <c:pt idx="0">
                  <c:v>Условно утвержденные расходы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2"/>
              <c:layout>
                <c:manualLayout>
                  <c:x val="3.5488026194457067E-2"/>
                  <c:y val="-8.9208800317243611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610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E07-48FC-B8EA-398D1AF155F1}"/>
                </c:ext>
              </c:extLst>
            </c:dLbl>
            <c:dLbl>
              <c:idx val="3"/>
              <c:layout>
                <c:manualLayout>
                  <c:x val="4.1156469568493094E-2"/>
                  <c:y val="-8.3802206358622788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1250</a:t>
                    </a:r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7C0-4D56-AC00-2ABFBC85E9B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Лист1!$B$1:$E$1</c:f>
              <c:strCache>
                <c:ptCount val="4"/>
                <c:pt idx="0">
                  <c:v>Фактическое исполнение за 2018 год</c:v>
                </c:pt>
                <c:pt idx="1">
                  <c:v>Плановые назначения на 2019 год</c:v>
                </c:pt>
                <c:pt idx="2">
                  <c:v>Плановые назначения на 2020 год</c:v>
                </c:pt>
                <c:pt idx="3">
                  <c:v>Плановые назначения на 2021 год</c:v>
                </c:pt>
              </c:strCache>
            </c:strRef>
          </c:cat>
          <c:val>
            <c:numRef>
              <c:f>Лист1!$B$3:$E$3</c:f>
              <c:numCache>
                <c:formatCode>General</c:formatCode>
                <c:ptCount val="4"/>
                <c:pt idx="2">
                  <c:v>610</c:v>
                </c:pt>
                <c:pt idx="3">
                  <c:v>1250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7C0-4D56-AC00-2ABFBC85E9B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268954832"/>
        <c:axId val="272037512"/>
      </c:barChart>
      <c:catAx>
        <c:axId val="2689548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72037512"/>
        <c:crosses val="autoZero"/>
        <c:auto val="1"/>
        <c:lblAlgn val="ctr"/>
        <c:lblOffset val="100"/>
        <c:noMultiLvlLbl val="0"/>
      </c:catAx>
      <c:valAx>
        <c:axId val="272037512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68954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8602900871908788"/>
          <c:y val="2.9148727784266866E-2"/>
          <c:w val="0.49476508065319175"/>
          <c:h val="0.94170254443146628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2.1030646630787714E-2"/>
                  <c:y val="-9.7161303531886711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7B4-49A6-9FBA-5F935B907E07}"/>
                </c:ext>
              </c:extLst>
            </c:dLbl>
            <c:dLbl>
              <c:idx val="1"/>
              <c:layout>
                <c:manualLayout>
                  <c:x val="1.994459949801718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7B4-49A6-9FBA-5F935B907E07}"/>
                </c:ext>
              </c:extLst>
            </c:dLbl>
            <c:dLbl>
              <c:idx val="2"/>
              <c:layout>
                <c:manualLayout>
                  <c:x val="2.142197723861116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2133,4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7B4-49A6-9FBA-5F935B907E07}"/>
                </c:ext>
              </c:extLst>
            </c:dLbl>
            <c:dLbl>
              <c:idx val="3"/>
              <c:layout>
                <c:manualLayout>
                  <c:x val="9.6993920183446117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922,0</a:t>
                    </a:r>
                    <a:endParaRPr lang="en-US" dirty="0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7B4-49A6-9FBA-5F935B907E07}"/>
                </c:ext>
              </c:extLst>
            </c:dLbl>
            <c:dLbl>
              <c:idx val="4"/>
              <c:layout>
                <c:manualLayout>
                  <c:x val="2.6763919224895513E-2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7B4-49A6-9FBA-5F935B907E07}"/>
                </c:ext>
              </c:extLst>
            </c:dLbl>
            <c:dLbl>
              <c:idx val="5"/>
              <c:layout>
                <c:manualLayout>
                  <c:x val="-0.11008837278125783"/>
                  <c:y val="-1.2145162941485839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7B4-49A6-9FBA-5F935B907E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Лист1!$A$2:$A$7</c:f>
              <c:strCache>
                <c:ptCount val="6"/>
                <c:pt idx="0">
                  <c:v>Развитие физической культуры и спорта на территории Ошибского сельского поселения</c:v>
                </c:pt>
                <c:pt idx="1">
                  <c:v>Пожарная безопасность на территории Ошибского сельского поселения</c:v>
                </c:pt>
                <c:pt idx="2">
                  <c:v>Дорожная деятельность в Ошибском сельском поселении</c:v>
                </c:pt>
                <c:pt idx="3">
                  <c:v>Благоустройство на территории Ошибского сельского поселения</c:v>
                </c:pt>
                <c:pt idx="4">
                  <c:v>Энергосбережение и повышение энергетической эффективности Ошибского сельского поселения</c:v>
                </c:pt>
                <c:pt idx="5">
                  <c:v>Культура Ошибского сельского поселения</c:v>
                </c:pt>
              </c:strCache>
            </c:strRef>
          </c:cat>
          <c:val>
            <c:numRef>
              <c:f>Лист1!$B$2:$B$7</c:f>
              <c:numCache>
                <c:formatCode>0.00000</c:formatCode>
                <c:ptCount val="6"/>
                <c:pt idx="0">
                  <c:v>101</c:v>
                </c:pt>
                <c:pt idx="1">
                  <c:v>3490</c:v>
                </c:pt>
                <c:pt idx="2" formatCode="General">
                  <c:v>2133.4</c:v>
                </c:pt>
                <c:pt idx="3">
                  <c:v>922</c:v>
                </c:pt>
                <c:pt idx="4">
                  <c:v>200</c:v>
                </c:pt>
                <c:pt idx="5">
                  <c:v>4174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7B4-49A6-9FBA-5F935B907E0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44755952"/>
        <c:axId val="244755624"/>
      </c:barChart>
      <c:catAx>
        <c:axId val="2447559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44755624"/>
        <c:crosses val="autoZero"/>
        <c:auto val="1"/>
        <c:lblAlgn val="ctr"/>
        <c:lblOffset val="100"/>
        <c:noMultiLvlLbl val="0"/>
      </c:catAx>
      <c:valAx>
        <c:axId val="244755624"/>
        <c:scaling>
          <c:orientation val="minMax"/>
        </c:scaling>
        <c:delete val="1"/>
        <c:axPos val="b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0000" sourceLinked="1"/>
        <c:majorTickMark val="none"/>
        <c:minorTickMark val="none"/>
        <c:tickLblPos val="nextTo"/>
        <c:crossAx val="2447559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-3.5154436252297968E-18"/>
                  <c:y val="-3.475272414187299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7C6C-46E3-BA8D-74AA401A842A}"/>
                </c:ext>
              </c:extLst>
            </c:dLbl>
            <c:dLbl>
              <c:idx val="1"/>
              <c:layout>
                <c:manualLayout>
                  <c:x val="3.0680589695428152E-3"/>
                  <c:y val="-1.39893909338705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7C6C-46E3-BA8D-74AA401A842A}"/>
                </c:ext>
              </c:extLst>
            </c:dLbl>
            <c:dLbl>
              <c:idx val="2"/>
              <c:layout>
                <c:manualLayout>
                  <c:x val="-5.6247098003676749E-17"/>
                  <c:y val="-7.801655202692346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7C6C-46E3-BA8D-74AA401A842A}"/>
                </c:ext>
              </c:extLst>
            </c:dLbl>
            <c:dLbl>
              <c:idx val="3"/>
              <c:layout>
                <c:manualLayout>
                  <c:x val="-1.2272235878171485E-2"/>
                  <c:y val="-5.6664733533333194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C-7C6C-46E3-BA8D-74AA401A84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Содержание муниципального жилищного фонда</c:v>
                </c:pt>
                <c:pt idx="1">
                  <c:v>Содержание объектов водоснабжения</c:v>
                </c:pt>
                <c:pt idx="2">
                  <c:v>Организация благоустройства</c:v>
                </c:pt>
                <c:pt idx="3">
                  <c:v>Другие вопросы в области жилищно - коммунального хозяйства</c:v>
                </c:pt>
              </c:strCache>
            </c:strRef>
          </c:cat>
          <c:val>
            <c:numRef>
              <c:f>Лист1!$B$2:$B$5</c:f>
              <c:numCache>
                <c:formatCode>0.0</c:formatCode>
                <c:ptCount val="4"/>
                <c:pt idx="0">
                  <c:v>137</c:v>
                </c:pt>
                <c:pt idx="1">
                  <c:v>522</c:v>
                </c:pt>
                <c:pt idx="2">
                  <c:v>2224.5160000000001</c:v>
                </c:pt>
                <c:pt idx="3">
                  <c:v>11664.241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6C-46E3-BA8D-74AA401A842A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C6C-46E3-BA8D-74AA401A842A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C6C-46E3-BA8D-74AA401A842A}"/>
                </c:ext>
              </c:extLst>
            </c:dLbl>
            <c:dLbl>
              <c:idx val="2"/>
              <c:layout>
                <c:manualLayout>
                  <c:x val="3.0680589695428711E-3"/>
                  <c:y val="-8.30861847050034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7C6C-46E3-BA8D-74AA401A842A}"/>
                </c:ext>
              </c:extLst>
            </c:dLbl>
            <c:dLbl>
              <c:idx val="3"/>
              <c:layout>
                <c:manualLayout>
                  <c:x val="7.6701474238570653E-3"/>
                  <c:y val="-0.14285513539339265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7C6C-46E3-BA8D-74AA401A84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Содержание муниципального жилищного фонда</c:v>
                </c:pt>
                <c:pt idx="1">
                  <c:v>Содержание объектов водоснабжения</c:v>
                </c:pt>
                <c:pt idx="2">
                  <c:v>Организация благоустройства</c:v>
                </c:pt>
                <c:pt idx="3">
                  <c:v>Другие вопросы в области жилищно - коммунального хозяйства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0</c:v>
                </c:pt>
                <c:pt idx="1">
                  <c:v>522</c:v>
                </c:pt>
                <c:pt idx="2">
                  <c:v>930</c:v>
                </c:pt>
                <c:pt idx="3">
                  <c:v>10663.675999999999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C6C-46E3-BA8D-74AA401A842A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C6C-46E3-BA8D-74AA401A842A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7C6C-46E3-BA8D-74AA401A842A}"/>
                </c:ext>
              </c:extLst>
            </c:dLbl>
            <c:dLbl>
              <c:idx val="2"/>
              <c:layout>
                <c:manualLayout>
                  <c:x val="1.5340294847713232E-3"/>
                  <c:y val="-1.555944460965328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7C6C-46E3-BA8D-74AA401A842A}"/>
                </c:ext>
              </c:extLst>
            </c:dLbl>
            <c:dLbl>
              <c:idx val="3"/>
              <c:layout>
                <c:manualLayout>
                  <c:x val="1.5340294847713232E-3"/>
                  <c:y val="-3.9153355961247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E-7C6C-46E3-BA8D-74AA401A842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Содержание муниципального жилищного фонда</c:v>
                </c:pt>
                <c:pt idx="1">
                  <c:v>Содержание объектов водоснабжения</c:v>
                </c:pt>
                <c:pt idx="2">
                  <c:v>Организация благоустройства</c:v>
                </c:pt>
                <c:pt idx="3">
                  <c:v>Другие вопросы в области жилищно - коммунального хозяйства</c:v>
                </c:pt>
              </c:strCache>
            </c:strRef>
          </c:cat>
          <c:val>
            <c:numRef>
              <c:f>Лист1!$D$2:$D$5</c:f>
              <c:numCache>
                <c:formatCode>0.0</c:formatCode>
                <c:ptCount val="4"/>
                <c:pt idx="0">
                  <c:v>0</c:v>
                </c:pt>
                <c:pt idx="1">
                  <c:v>522</c:v>
                </c:pt>
                <c:pt idx="2">
                  <c:v>1230</c:v>
                </c:pt>
                <c:pt idx="3">
                  <c:v>11623.492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C6C-46E3-BA8D-74AA401A842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34965072"/>
        <c:axId val="234965400"/>
      </c:barChart>
      <c:catAx>
        <c:axId val="23496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  <c:crossAx val="234965400"/>
        <c:crosses val="autoZero"/>
        <c:auto val="1"/>
        <c:lblAlgn val="ctr"/>
        <c:lblOffset val="100"/>
        <c:noMultiLvlLbl val="0"/>
      </c:catAx>
      <c:valAx>
        <c:axId val="23496540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crossAx val="2349650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276819848167318"/>
          <c:y val="0.93404103483779721"/>
          <c:w val="0.55844217493975612"/>
          <c:h val="5.1488949427484901E-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00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42683D7-6067-4B65-B160-8722A6106260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0"/>
      <dgm:spPr/>
    </dgm:pt>
    <dgm:pt modelId="{01C3E3FF-9955-4615-B95B-5C1AA945ED3C}" type="pres">
      <dgm:prSet presAssocID="{A42683D7-6067-4B65-B160-8722A6106260}" presName="linearFlow" presStyleCnt="0">
        <dgm:presLayoutVars>
          <dgm:dir/>
          <dgm:resizeHandles val="exact"/>
        </dgm:presLayoutVars>
      </dgm:prSet>
      <dgm:spPr/>
    </dgm:pt>
  </dgm:ptLst>
  <dgm:cxnLst>
    <dgm:cxn modelId="{97A7E09E-B5D1-4C16-B40B-E602CBE9C8D6}" type="presOf" srcId="{A42683D7-6067-4B65-B160-8722A6106260}" destId="{01C3E3FF-9955-4615-B95B-5C1AA945ED3C}" srcOrd="0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B3B93-1738-4927-B726-9CF319452E1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55961-E21C-415E-85B6-15BBB7E460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358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55961-E21C-415E-85B6-15BBB7E4608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46159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5992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858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08787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2321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7115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0070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88310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161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59957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675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45612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64225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768831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37282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44610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65478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B6817-5B9D-4243-8F92-EB30D5EEF76C}" type="datetimeFigureOut">
              <a:rPr lang="ru-RU" smtClean="0"/>
              <a:t>06.03.2019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F8D0C61-5A6A-495D-A332-1E09F83E95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124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  <p:sldLayoutId id="2147483799" r:id="rId14"/>
    <p:sldLayoutId id="2147483800" r:id="rId15"/>
    <p:sldLayoutId id="2147483801" r:id="rId16"/>
  </p:sldLayoutIdLst>
  <p:transition spd="slow">
    <p:wipe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7446" y="771181"/>
            <a:ext cx="7359267" cy="4671152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Ошибского сельского поселения на </a:t>
            </a:r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 и на плановый период </a:t>
            </a:r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6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</a:t>
            </a:r>
            <a:r>
              <a:rPr lang="ru-RU" sz="6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годов</a:t>
            </a:r>
            <a:endParaRPr lang="ru-RU" sz="6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8301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8304" y="609600"/>
            <a:ext cx="9353320" cy="67937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Жилищно-коммунальное хозяйство,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7754416"/>
              </p:ext>
            </p:extLst>
          </p:nvPr>
        </p:nvGraphicFramePr>
        <p:xfrm>
          <a:off x="677863" y="1288974"/>
          <a:ext cx="8278850" cy="5266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2777410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473" y="0"/>
            <a:ext cx="9650776" cy="749147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направления расходов, </a:t>
            </a:r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4934715"/>
              </p:ext>
            </p:extLst>
          </p:nvPr>
        </p:nvGraphicFramePr>
        <p:xfrm>
          <a:off x="794657" y="749147"/>
          <a:ext cx="8305276" cy="44507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138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81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81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76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9224">
                <a:tc>
                  <a:txBody>
                    <a:bodyPr/>
                    <a:lstStyle/>
                    <a:p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 год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9224">
                <a:tc>
                  <a:txBody>
                    <a:bodyPr/>
                    <a:lstStyle/>
                    <a:p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</a:p>
                    <a:p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4174,00000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3952,44600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3941,00000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4072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Социальная политика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462,70000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330,00000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330,00000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35586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101,00000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101,00000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101,00000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43734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</a:t>
            </a:r>
            <a:endParaRPr lang="ru-RU" sz="60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56749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01407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бюджета,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20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1845850"/>
              </p:ext>
            </p:extLst>
          </p:nvPr>
        </p:nvGraphicFramePr>
        <p:xfrm>
          <a:off x="677863" y="1311007"/>
          <a:ext cx="8596312" cy="51669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106642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609600"/>
            <a:ext cx="9821741" cy="503104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и неналоговые доходы на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2019 год, </a:t>
            </a:r>
            <a:r>
              <a:rPr lang="ru-RU" sz="2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342844"/>
              </p:ext>
            </p:extLst>
          </p:nvPr>
        </p:nvGraphicFramePr>
        <p:xfrm>
          <a:off x="677863" y="1266940"/>
          <a:ext cx="8596312" cy="47750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97980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2878" y="609600"/>
            <a:ext cx="9298236" cy="591239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поступления на 2018 год,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6539542"/>
              </p:ext>
            </p:extLst>
          </p:nvPr>
        </p:nvGraphicFramePr>
        <p:xfrm>
          <a:off x="677863" y="1200150"/>
          <a:ext cx="8862744" cy="4841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7580364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3" y="385591"/>
            <a:ext cx="8962425" cy="6059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бюджета на 2019 - 2020 годы,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6414436"/>
              </p:ext>
            </p:extLst>
          </p:nvPr>
        </p:nvGraphicFramePr>
        <p:xfrm>
          <a:off x="677863" y="992188"/>
          <a:ext cx="8596312" cy="5049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615334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1327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поселения, </a:t>
            </a:r>
            <a:r>
              <a:rPr lang="ru-RU" sz="2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156336"/>
              </p:ext>
            </p:extLst>
          </p:nvPr>
        </p:nvGraphicFramePr>
        <p:xfrm>
          <a:off x="677863" y="1344058"/>
          <a:ext cx="8961896" cy="46979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189892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863" y="663462"/>
            <a:ext cx="9083082" cy="63499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на 2019 - 2021 годы,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8" name="Объект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3714309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5756765"/>
              </p:ext>
            </p:extLst>
          </p:nvPr>
        </p:nvGraphicFramePr>
        <p:xfrm>
          <a:off x="1132114" y="1575412"/>
          <a:ext cx="8044938" cy="44540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14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47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49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796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228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 год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240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  <a:r>
                        <a:rPr lang="ru-RU" sz="2400" baseline="0" dirty="0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год</a:t>
                      </a:r>
                      <a:endParaRPr lang="ru-RU" sz="2400" dirty="0">
                        <a:solidFill>
                          <a:schemeClr val="accent2">
                            <a:lumMod val="5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47405"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Муниципальные программы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11020,4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10708,746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11490,5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83800">
                <a:tc>
                  <a:txBody>
                    <a:bodyPr/>
                    <a:lstStyle/>
                    <a:p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Непрограммные мероприятия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14690,146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12987,0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12108,846</a:t>
                      </a:r>
                      <a:endParaRPr lang="ru-RU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28837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3725" y="297455"/>
            <a:ext cx="9022815" cy="102456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программы поселения </a:t>
            </a:r>
            <a:b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2019 год,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601287"/>
              </p:ext>
            </p:extLst>
          </p:nvPr>
        </p:nvGraphicFramePr>
        <p:xfrm>
          <a:off x="677863" y="1585913"/>
          <a:ext cx="8596312" cy="4792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292636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515600" cy="609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Дорожный фонд поселения, </a:t>
            </a:r>
            <a:r>
              <a:rPr lang="ru-RU" sz="1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тысяч рублей</a:t>
            </a:r>
            <a:endParaRPr lang="ru-RU" sz="1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009438"/>
              </p:ext>
            </p:extLst>
          </p:nvPr>
        </p:nvGraphicFramePr>
        <p:xfrm>
          <a:off x="403412" y="614245"/>
          <a:ext cx="10192870" cy="42443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70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19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3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24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 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 год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162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Содержание автомобильных дорог местного значения в границах населенных пунктов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1000,00000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58">
                <a:tc>
                  <a:txBody>
                    <a:bodyPr/>
                    <a:lstStyle/>
                    <a:p>
                      <a:r>
                        <a:rPr lang="ru-RU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Ремонт автомобильных дорог общего пользования в населенных пунктах Ошибского сельского поселения</a:t>
                      </a:r>
                      <a:endParaRPr lang="ru-RU" sz="20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1133,40000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1235,30000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1428,50000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65">
                <a:tc>
                  <a:txBody>
                    <a:bodyPr/>
                    <a:lstStyle/>
                    <a:p>
                      <a:endParaRPr lang="ru-RU" sz="2000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0265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0265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0265">
                <a:tc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184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ИТОГО</a:t>
                      </a:r>
                      <a:r>
                        <a:rPr lang="ru-RU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2133,40000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2235,30000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2428,50000</a:t>
                      </a:r>
                      <a:endParaRPr lang="ru-RU" sz="2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08116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1360</TotalTime>
  <Words>188</Words>
  <Application>Microsoft Office PowerPoint</Application>
  <PresentationFormat>Широкоэкранный</PresentationFormat>
  <Paragraphs>101</Paragraphs>
  <Slides>12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Аспект</vt:lpstr>
      <vt:lpstr>Бюджет Ошибского сельского поселения на 2019 год и на плановый период 2020 и 2021 годов</vt:lpstr>
      <vt:lpstr>Доходы бюджета, тысяч рублей</vt:lpstr>
      <vt:lpstr>Налоговые и неналоговые доходы на 2019 год, тысяч рублей </vt:lpstr>
      <vt:lpstr>Безвозмездные поступления на 2018 год, тысяч рублей</vt:lpstr>
      <vt:lpstr>Доходы бюджета на 2019 - 2020 годы, тысяч рублей</vt:lpstr>
      <vt:lpstr>Расходы бюджета поселения, тысяч рублей</vt:lpstr>
      <vt:lpstr>Структура расходов на 2019 - 2021 годы, тысяч рублей</vt:lpstr>
      <vt:lpstr>Муниципальные программы поселения  на 2019 год, тысяч рублей</vt:lpstr>
      <vt:lpstr>Дорожный фонд поселения, тысяч рублей</vt:lpstr>
      <vt:lpstr>Жилищно-коммунальное хозяйство, тысяч рублей</vt:lpstr>
      <vt:lpstr>Социальные направления расходов, тысяч рублей</vt:lpstr>
      <vt:lpstr>Спасибо за внимание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Степановского сельского поселения на 2017 год и на плановый период 2018 и 2019 годов</dc:title>
  <dc:creator>Matrix</dc:creator>
  <cp:lastModifiedBy>user</cp:lastModifiedBy>
  <cp:revision>109</cp:revision>
  <dcterms:created xsi:type="dcterms:W3CDTF">2016-11-23T05:04:18Z</dcterms:created>
  <dcterms:modified xsi:type="dcterms:W3CDTF">2019-03-06T11:06:25Z</dcterms:modified>
</cp:coreProperties>
</file>